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60"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66A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2" d="100"/>
          <a:sy n="102" d="100"/>
        </p:scale>
        <p:origin x="26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ED24D10-3CF5-46C2-85AA-0D6903479066}" type="datetimeFigureOut">
              <a:rPr lang="en-US" smtClean="0"/>
              <a:pPr/>
              <a:t>5/20/2020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3C34F81-C3D0-43A2-B2D3-FDD6CD50634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ED24D10-3CF5-46C2-85AA-0D6903479066}"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34F81-C3D0-43A2-B2D3-FDD6CD50634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ED24D10-3CF5-46C2-85AA-0D6903479066}"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34F81-C3D0-43A2-B2D3-FDD6CD50634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ED24D10-3CF5-46C2-85AA-0D6903479066}"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34F81-C3D0-43A2-B2D3-FDD6CD50634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ED24D10-3CF5-46C2-85AA-0D6903479066}"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34F81-C3D0-43A2-B2D3-FDD6CD50634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ED24D10-3CF5-46C2-85AA-0D6903479066}" type="datetimeFigureOut">
              <a:rPr lang="en-US" smtClean="0"/>
              <a:pPr/>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C34F81-C3D0-43A2-B2D3-FDD6CD50634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ED24D10-3CF5-46C2-85AA-0D6903479066}" type="datetimeFigureOut">
              <a:rPr lang="en-US" smtClean="0"/>
              <a:pPr/>
              <a:t>5/20/2020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C34F81-C3D0-43A2-B2D3-FDD6CD50634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ED24D10-3CF5-46C2-85AA-0D6903479066}" type="datetimeFigureOut">
              <a:rPr lang="en-US" smtClean="0"/>
              <a:pPr/>
              <a:t>5/20/2020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C34F81-C3D0-43A2-B2D3-FDD6CD50634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D24D10-3CF5-46C2-85AA-0D6903479066}" type="datetimeFigureOut">
              <a:rPr lang="en-US" smtClean="0"/>
              <a:pPr/>
              <a:t>5/20/2020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C34F81-C3D0-43A2-B2D3-FDD6CD50634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ED24D10-3CF5-46C2-85AA-0D6903479066}" type="datetimeFigureOut">
              <a:rPr lang="en-US" smtClean="0"/>
              <a:pPr/>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C34F81-C3D0-43A2-B2D3-FDD6CD50634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ED24D10-3CF5-46C2-85AA-0D6903479066}" type="datetimeFigureOut">
              <a:rPr lang="en-US" smtClean="0"/>
              <a:pPr/>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3C34F81-C3D0-43A2-B2D3-FDD6CD506347}"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ED24D10-3CF5-46C2-85AA-0D6903479066}" type="datetimeFigureOut">
              <a:rPr lang="en-US" smtClean="0"/>
              <a:pPr/>
              <a:t>5/20/2020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3C34F81-C3D0-43A2-B2D3-FDD6CD506347}"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500042"/>
            <a:ext cx="7772400" cy="1470025"/>
          </a:xfrm>
        </p:spPr>
        <p:txBody>
          <a:bodyPr/>
          <a:lstStyle/>
          <a:p>
            <a:pPr algn="ctr"/>
            <a:r>
              <a:rPr lang="fa-IR" dirty="0" smtClean="0">
                <a:solidFill>
                  <a:schemeClr val="tx2"/>
                </a:solidFill>
                <a:cs typeface="2  Aseman" pitchFamily="2" charset="-78"/>
              </a:rPr>
              <a:t>به نام خداوند جاویدان</a:t>
            </a:r>
            <a:endParaRPr lang="en-US" dirty="0">
              <a:solidFill>
                <a:schemeClr val="tx2"/>
              </a:solidFill>
              <a:cs typeface="2  Aseman" pitchFamily="2" charset="-78"/>
            </a:endParaRPr>
          </a:p>
        </p:txBody>
      </p:sp>
      <p:sp>
        <p:nvSpPr>
          <p:cNvPr id="3" name="Subtitle 2"/>
          <p:cNvSpPr>
            <a:spLocks noGrp="1"/>
          </p:cNvSpPr>
          <p:nvPr>
            <p:ph type="subTitle" idx="1"/>
          </p:nvPr>
        </p:nvSpPr>
        <p:spPr>
          <a:xfrm>
            <a:off x="1214414" y="1928802"/>
            <a:ext cx="6400800" cy="4357718"/>
          </a:xfrm>
        </p:spPr>
        <p:txBody>
          <a:bodyPr>
            <a:noAutofit/>
          </a:bodyPr>
          <a:lstStyle/>
          <a:p>
            <a:pPr algn="r"/>
            <a:r>
              <a:rPr lang="fa-IR" sz="6600" dirty="0" smtClean="0">
                <a:solidFill>
                  <a:srgbClr val="C00000"/>
                </a:solidFill>
                <a:cs typeface="2  Aseman" pitchFamily="2" charset="-78"/>
              </a:rPr>
              <a:t>بیمارستان سوانح و سوختگی </a:t>
            </a:r>
            <a:endParaRPr lang="en-US" sz="6600" dirty="0" smtClean="0">
              <a:solidFill>
                <a:srgbClr val="C00000"/>
              </a:solidFill>
              <a:cs typeface="2  Aseman" pitchFamily="2" charset="-78"/>
            </a:endParaRPr>
          </a:p>
          <a:p>
            <a:pPr algn="r"/>
            <a:r>
              <a:rPr lang="fa-IR" sz="6600" dirty="0" smtClean="0">
                <a:solidFill>
                  <a:srgbClr val="C00000"/>
                </a:solidFill>
                <a:cs typeface="2  Aseman" pitchFamily="2" charset="-78"/>
              </a:rPr>
              <a:t>آیت ا... طالقانی (ره) اهواز</a:t>
            </a:r>
            <a:endParaRPr lang="en-US" sz="6600" dirty="0">
              <a:solidFill>
                <a:srgbClr val="C00000"/>
              </a:solidFill>
              <a:cs typeface="2  Aseman" pitchFamily="2"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57232"/>
            <a:ext cx="8229600" cy="5150059"/>
          </a:xfrm>
        </p:spPr>
        <p:txBody>
          <a:bodyPr>
            <a:normAutofit/>
          </a:bodyPr>
          <a:lstStyle/>
          <a:p>
            <a:pPr lvl="0" algn="r" rtl="1"/>
            <a:r>
              <a:rPr lang="fa-IR" dirty="0" smtClean="0">
                <a:cs typeface="2  Nazanin" pitchFamily="2" charset="-78"/>
              </a:rPr>
              <a:t>برون ده ادراري در بزرگسالان بايد در محدوده</a:t>
            </a:r>
            <a:r>
              <a:rPr lang="en-US" dirty="0" smtClean="0">
                <a:cs typeface="2  Nazanin" pitchFamily="2" charset="-78"/>
              </a:rPr>
              <a:t>0.5 – 1 </a:t>
            </a:r>
            <a:r>
              <a:rPr lang="en-US" sz="2000" dirty="0" smtClean="0">
                <a:cs typeface="2  Nazanin" pitchFamily="2" charset="-78"/>
              </a:rPr>
              <a:t>ml/kg/hour </a:t>
            </a:r>
            <a:r>
              <a:rPr lang="en-US" dirty="0" smtClean="0">
                <a:cs typeface="2  Nazanin" pitchFamily="2" charset="-78"/>
              </a:rPr>
              <a:t>  </a:t>
            </a:r>
            <a:r>
              <a:rPr lang="fa-IR" dirty="0" smtClean="0">
                <a:cs typeface="2  Nazanin" pitchFamily="2" charset="-78"/>
              </a:rPr>
              <a:t> و در كودكان بايستي</a:t>
            </a:r>
            <a:r>
              <a:rPr lang="en-US" dirty="0" smtClean="0">
                <a:cs typeface="2  Nazanin" pitchFamily="2" charset="-78"/>
              </a:rPr>
              <a:t>0.5 – 2 </a:t>
            </a:r>
            <a:r>
              <a:rPr lang="en-US" sz="2000" dirty="0" smtClean="0">
                <a:cs typeface="2  Nazanin" pitchFamily="2" charset="-78"/>
              </a:rPr>
              <a:t>ml/kg/hour</a:t>
            </a:r>
            <a:r>
              <a:rPr lang="fa-IR" sz="2000" dirty="0" smtClean="0">
                <a:cs typeface="2  Nazanin" pitchFamily="2" charset="-78"/>
              </a:rPr>
              <a:t>  </a:t>
            </a:r>
            <a:r>
              <a:rPr lang="fa-IR" dirty="0" smtClean="0">
                <a:cs typeface="2  Nazanin" pitchFamily="2" charset="-78"/>
              </a:rPr>
              <a:t>نگهداشته شود.اگر برون ده ادراري كمتر از </a:t>
            </a:r>
            <a:r>
              <a:rPr lang="en-US" dirty="0" smtClean="0">
                <a:cs typeface="2  Nazanin" pitchFamily="2" charset="-78"/>
              </a:rPr>
              <a:t>0.5 </a:t>
            </a:r>
            <a:r>
              <a:rPr lang="en-US" sz="2000" dirty="0" smtClean="0">
                <a:cs typeface="2  Nazanin" pitchFamily="2" charset="-78"/>
              </a:rPr>
              <a:t>ml/kg/hour</a:t>
            </a:r>
            <a:r>
              <a:rPr lang="en-US" dirty="0" smtClean="0">
                <a:cs typeface="2  Nazanin" pitchFamily="2" charset="-78"/>
              </a:rPr>
              <a:t> </a:t>
            </a:r>
            <a:r>
              <a:rPr lang="fa-IR" dirty="0" smtClean="0">
                <a:cs typeface="2  Nazanin" pitchFamily="2" charset="-78"/>
              </a:rPr>
              <a:t> باشد ، ميزان مايعات تزريقي را به ميزان 3/1 مايع كنوني افزايش دهيد و اگر برون ده ادراري بيش از </a:t>
            </a:r>
            <a:r>
              <a:rPr lang="en-US" dirty="0" smtClean="0">
                <a:cs typeface="2  Nazanin" pitchFamily="2" charset="-78"/>
              </a:rPr>
              <a:t> 1</a:t>
            </a:r>
            <a:r>
              <a:rPr lang="fa-IR" dirty="0" smtClean="0">
                <a:cs typeface="2  Nazanin" pitchFamily="2" charset="-78"/>
              </a:rPr>
              <a:t>   </a:t>
            </a:r>
            <a:r>
              <a:rPr lang="en-US" dirty="0" smtClean="0">
                <a:cs typeface="2  Nazanin" pitchFamily="2" charset="-78"/>
              </a:rPr>
              <a:t> </a:t>
            </a:r>
            <a:r>
              <a:rPr lang="fa-IR" dirty="0" smtClean="0">
                <a:cs typeface="2  Nazanin" pitchFamily="2" charset="-78"/>
              </a:rPr>
              <a:t>          </a:t>
            </a:r>
            <a:r>
              <a:rPr lang="en-US" sz="2000" dirty="0" smtClean="0">
                <a:cs typeface="2  Nazanin" pitchFamily="2" charset="-78"/>
              </a:rPr>
              <a:t>ml/kg/hour</a:t>
            </a:r>
            <a:r>
              <a:rPr lang="en-US" dirty="0" smtClean="0">
                <a:cs typeface="2  Nazanin" pitchFamily="2" charset="-78"/>
              </a:rPr>
              <a:t>  </a:t>
            </a:r>
            <a:r>
              <a:rPr lang="fa-IR" dirty="0" smtClean="0">
                <a:cs typeface="2  Nazanin" pitchFamily="2" charset="-78"/>
              </a:rPr>
              <a:t> در بالغين و بيش از </a:t>
            </a:r>
            <a:r>
              <a:rPr lang="en-US" dirty="0" smtClean="0">
                <a:cs typeface="2  Nazanin" pitchFamily="2" charset="-78"/>
              </a:rPr>
              <a:t>2 </a:t>
            </a:r>
            <a:r>
              <a:rPr lang="en-US" sz="2000" dirty="0" smtClean="0">
                <a:cs typeface="2  Nazanin" pitchFamily="2" charset="-78"/>
              </a:rPr>
              <a:t>ml/kg/hour</a:t>
            </a:r>
            <a:r>
              <a:rPr lang="fa-IR" dirty="0" smtClean="0">
                <a:cs typeface="2  Nazanin" pitchFamily="2" charset="-78"/>
              </a:rPr>
              <a:t>  در اطفال باشد ، ميزان مايعات را به ميزان 3/1  كاهش دهيد .</a:t>
            </a:r>
            <a:endParaRPr lang="en-US" dirty="0" smtClean="0">
              <a:cs typeface="2  Nazanin" pitchFamily="2" charset="-78"/>
            </a:endParaRPr>
          </a:p>
          <a:p>
            <a:pPr lvl="0" algn="r" rtl="1"/>
            <a:r>
              <a:rPr lang="fa-IR" dirty="0" smtClean="0">
                <a:cs typeface="2  Nazanin" pitchFamily="2" charset="-78"/>
              </a:rPr>
              <a:t>در مواردي كه آسيب حرارتي به بافت عضلاني وارد شده باشد ( مثل سوختگي الكتريكي ) و هماچوري واضح وجود داشته باشد ، بايستي سرم مانيتول اضافه شود .</a:t>
            </a:r>
            <a:endParaRPr lang="en-US" dirty="0" smtClean="0">
              <a:cs typeface="2  Nazanin" pitchFamily="2" charset="-78"/>
            </a:endParaRPr>
          </a:p>
          <a:p>
            <a:pPr algn="r" rtl="1"/>
            <a:r>
              <a:rPr lang="fa-IR" b="1" dirty="0" smtClean="0">
                <a:cs typeface="2  Nazanin" pitchFamily="2" charset="-78"/>
              </a:rPr>
              <a:t>تغذيه :</a:t>
            </a:r>
            <a:endParaRPr lang="en-US" dirty="0" smtClean="0">
              <a:cs typeface="2  Nazanin" pitchFamily="2" charset="-78"/>
            </a:endParaRPr>
          </a:p>
          <a:p>
            <a:pPr algn="r" rtl="1"/>
            <a:r>
              <a:rPr lang="fa-IR" dirty="0" smtClean="0">
                <a:cs typeface="2  Nazanin" pitchFamily="2" charset="-78"/>
              </a:rPr>
              <a:t>لوله نازوگاستريك يا نازو دئودنال ( </a:t>
            </a:r>
            <a:r>
              <a:rPr lang="en-US" dirty="0" smtClean="0">
                <a:cs typeface="2  Nazanin" pitchFamily="2" charset="-78"/>
              </a:rPr>
              <a:t>NGT</a:t>
            </a:r>
            <a:r>
              <a:rPr lang="fa-IR" dirty="0" smtClean="0">
                <a:cs typeface="2  Nazanin" pitchFamily="2" charset="-78"/>
              </a:rPr>
              <a:t>  ) را در سوختگي هاي بيشتر از 20% در بالغين و بيش از 15% در اطفال قرار دهيد</a:t>
            </a:r>
            <a:r>
              <a:rPr lang="fa-IR" b="1" dirty="0" smtClean="0">
                <a:cs typeface="2  Nazanin" pitchFamily="2" charset="-78"/>
              </a:rPr>
              <a:t> .</a:t>
            </a:r>
            <a:endParaRPr lang="en-US" dirty="0" smtClean="0">
              <a:cs typeface="2  Nazanin" pitchFamily="2" charset="-78"/>
            </a:endParaRPr>
          </a:p>
          <a:p>
            <a:pPr algn="r"/>
            <a:endParaRPr lang="en-US" dirty="0">
              <a:cs typeface="2  Nazanin" pitchFamily="2"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57232"/>
            <a:ext cx="8229600" cy="5150059"/>
          </a:xfrm>
        </p:spPr>
        <p:txBody>
          <a:bodyPr>
            <a:normAutofit fontScale="92500" lnSpcReduction="10000"/>
          </a:bodyPr>
          <a:lstStyle/>
          <a:p>
            <a:pPr algn="r" rtl="1"/>
            <a:r>
              <a:rPr lang="fa-IR" b="1" dirty="0" smtClean="0">
                <a:cs typeface="2  Nazanin" pitchFamily="2" charset="-78"/>
              </a:rPr>
              <a:t>تسكين درد :</a:t>
            </a:r>
            <a:endParaRPr lang="en-US" dirty="0" smtClean="0">
              <a:cs typeface="2  Nazanin" pitchFamily="2" charset="-78"/>
            </a:endParaRPr>
          </a:p>
          <a:p>
            <a:pPr algn="r" rtl="1"/>
            <a:r>
              <a:rPr lang="fa-IR" dirty="0" smtClean="0">
                <a:cs typeface="2  Nazanin" pitchFamily="2" charset="-78"/>
              </a:rPr>
              <a:t>ناركوتيك را با مقادير كم و بصورت وريدي تزريق كنيد و در صورت لزوم افزايش دهيد . دوز </a:t>
            </a:r>
            <a:r>
              <a:rPr lang="en-US" dirty="0" smtClean="0">
                <a:cs typeface="2  Nazanin" pitchFamily="2" charset="-78"/>
              </a:rPr>
              <a:t>stat</a:t>
            </a:r>
            <a:r>
              <a:rPr lang="fa-IR" dirty="0" smtClean="0">
                <a:cs typeface="2  Nazanin" pitchFamily="2" charset="-78"/>
              </a:rPr>
              <a:t> استاندارد مرفين </a:t>
            </a:r>
            <a:r>
              <a:rPr lang="en-US" dirty="0" smtClean="0">
                <a:cs typeface="2  Nazanin" pitchFamily="2" charset="-78"/>
              </a:rPr>
              <a:t>2.5-10 </a:t>
            </a:r>
            <a:r>
              <a:rPr lang="fa-IR" dirty="0" smtClean="0">
                <a:cs typeface="2  Nazanin" pitchFamily="2" charset="-78"/>
              </a:rPr>
              <a:t> ميليگرم براي بالغين و </a:t>
            </a:r>
            <a:r>
              <a:rPr lang="en-US" dirty="0" smtClean="0">
                <a:cs typeface="2  Nazanin" pitchFamily="2" charset="-78"/>
              </a:rPr>
              <a:t>0.1-0.2 </a:t>
            </a:r>
            <a:r>
              <a:rPr lang="en-US" sz="2200" dirty="0" smtClean="0">
                <a:cs typeface="2  Nazanin" pitchFamily="2" charset="-78"/>
              </a:rPr>
              <a:t>mg/kg </a:t>
            </a:r>
            <a:r>
              <a:rPr lang="fa-IR" sz="2200" dirty="0" smtClean="0">
                <a:cs typeface="2  Nazanin" pitchFamily="2" charset="-78"/>
              </a:rPr>
              <a:t> </a:t>
            </a:r>
            <a:r>
              <a:rPr lang="fa-IR" dirty="0" smtClean="0">
                <a:cs typeface="2  Nazanin" pitchFamily="2" charset="-78"/>
              </a:rPr>
              <a:t>براي اطفال است .</a:t>
            </a:r>
            <a:endParaRPr lang="en-US" dirty="0" smtClean="0">
              <a:cs typeface="2  Nazanin" pitchFamily="2" charset="-78"/>
            </a:endParaRPr>
          </a:p>
          <a:p>
            <a:pPr lvl="0" algn="r" rtl="1"/>
            <a:r>
              <a:rPr lang="fa-IR" dirty="0" smtClean="0">
                <a:cs typeface="2  Nazanin" pitchFamily="2" charset="-78"/>
              </a:rPr>
              <a:t>قبل از شروع هر اقدامي بر زخم بيمار لازم است آنالژزيك رابدهيم تا زمان كافي براي تاثير آن وجود داشته باشد .دارويي كه انتخاب ميشود براي هر بيمار ممكن است متفاوت باشد .يك اوپيوم از قبيل مرفين همراه با پاراستامول يك تركيب مناسب است . ميدازولام خوراكي هم به خاطر خاصيت ضد اضطرابي و آرامبخشي همزمان انتخاب خوبي است .</a:t>
            </a:r>
            <a:endParaRPr lang="en-US" dirty="0" smtClean="0">
              <a:cs typeface="2  Nazanin" pitchFamily="2" charset="-78"/>
            </a:endParaRPr>
          </a:p>
          <a:p>
            <a:pPr lvl="0" algn="r" rtl="1"/>
            <a:r>
              <a:rPr lang="fa-IR" dirty="0" smtClean="0">
                <a:cs typeface="2  Nazanin" pitchFamily="2" charset="-78"/>
              </a:rPr>
              <a:t>آنتي هيستامين ها براي خارش شديد مفيد هستند ولي نبايد همزمان با ميدازولام استفاده شوند .</a:t>
            </a:r>
            <a:endParaRPr lang="en-US" dirty="0" smtClean="0">
              <a:cs typeface="2  Nazanin" pitchFamily="2" charset="-78"/>
            </a:endParaRPr>
          </a:p>
          <a:p>
            <a:pPr lvl="0" algn="r" rtl="1"/>
            <a:r>
              <a:rPr lang="fa-IR" dirty="0" smtClean="0">
                <a:cs typeface="2  Nazanin" pitchFamily="2" charset="-78"/>
              </a:rPr>
              <a:t>نيتروس اكسايد استنشاقي معمولا موقع برداشتن پانسمان و پانسمان مجدد استفاده ميشود .</a:t>
            </a:r>
            <a:endParaRPr lang="en-US" dirty="0" smtClean="0">
              <a:cs typeface="2  Nazanin" pitchFamily="2" charset="-78"/>
            </a:endParaRPr>
          </a:p>
          <a:p>
            <a:pPr lvl="0" algn="r" rtl="1"/>
            <a:r>
              <a:rPr lang="fa-IR" dirty="0" smtClean="0">
                <a:cs typeface="2  Nazanin" pitchFamily="2" charset="-78"/>
              </a:rPr>
              <a:t>آنالژزيك هاي خوراكي ممكن است در سوختگي هاي كوچك استفاده شوند .</a:t>
            </a:r>
            <a:endParaRPr lang="en-US" dirty="0" smtClean="0">
              <a:cs typeface="2  Nazanin" pitchFamily="2" charset="-78"/>
            </a:endParaRPr>
          </a:p>
          <a:p>
            <a:pPr algn="r"/>
            <a:endParaRPr lang="en-US" dirty="0">
              <a:cs typeface="2  Nazanin"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buNone/>
            </a:pPr>
            <a:r>
              <a:rPr lang="fa-IR" sz="4000" b="1" dirty="0" smtClean="0">
                <a:solidFill>
                  <a:srgbClr val="7030A0"/>
                </a:solidFill>
                <a:cs typeface="2  Badr" pitchFamily="2" charset="-78"/>
              </a:rPr>
              <a:t>طبقه بندي عمق سوختگي </a:t>
            </a:r>
            <a:r>
              <a:rPr lang="fa-IR" b="1" dirty="0" smtClean="0">
                <a:solidFill>
                  <a:srgbClr val="7030A0"/>
                </a:solidFill>
              </a:rPr>
              <a:t>:</a:t>
            </a:r>
            <a:endParaRPr lang="en-US" dirty="0" smtClean="0">
              <a:solidFill>
                <a:srgbClr val="7030A0"/>
              </a:solidFill>
            </a:endParaRPr>
          </a:p>
          <a:p>
            <a:pPr lvl="0">
              <a:buFont typeface="Wingdings" pitchFamily="2" charset="2"/>
              <a:buChar char="v"/>
            </a:pPr>
            <a:r>
              <a:rPr lang="en-US" sz="3200" dirty="0" smtClean="0"/>
              <a:t>Epidermal</a:t>
            </a:r>
          </a:p>
          <a:p>
            <a:pPr lvl="0">
              <a:buFont typeface="Wingdings" pitchFamily="2" charset="2"/>
              <a:buChar char="v"/>
            </a:pPr>
            <a:r>
              <a:rPr lang="en-US" sz="3200" dirty="0" smtClean="0"/>
              <a:t>Superficial dermal  (mid–partial)</a:t>
            </a:r>
          </a:p>
          <a:p>
            <a:pPr lvl="0">
              <a:buFont typeface="Wingdings" pitchFamily="2" charset="2"/>
              <a:buChar char="v"/>
            </a:pPr>
            <a:r>
              <a:rPr lang="en-US" sz="3200" dirty="0" smtClean="0"/>
              <a:t>Mid–dermal (partial)</a:t>
            </a:r>
          </a:p>
          <a:p>
            <a:pPr lvl="0">
              <a:buFont typeface="Wingdings" pitchFamily="2" charset="2"/>
              <a:buChar char="v"/>
            </a:pPr>
            <a:r>
              <a:rPr lang="en-US" sz="3200" dirty="0" smtClean="0"/>
              <a:t>Deep dermal  (deep partial)</a:t>
            </a:r>
          </a:p>
          <a:p>
            <a:pPr lvl="0">
              <a:buFont typeface="Wingdings" pitchFamily="2" charset="2"/>
              <a:buChar char="v"/>
            </a:pPr>
            <a:r>
              <a:rPr lang="en-US" sz="3200" dirty="0" smtClean="0"/>
              <a:t>Full thickness</a:t>
            </a:r>
          </a:p>
          <a:p>
            <a:pPr algn="r" rtl="1"/>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357164"/>
          <a:ext cx="8229600" cy="5500728"/>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gridCol w="1371600">
                  <a:extLst>
                    <a:ext uri="{9D8B030D-6E8A-4147-A177-3AD203B41FA5}">
                      <a16:colId xmlns:a16="http://schemas.microsoft.com/office/drawing/2014/main" val="20005"/>
                    </a:ext>
                  </a:extLst>
                </a:gridCol>
              </a:tblGrid>
              <a:tr h="916788">
                <a:tc>
                  <a:txBody>
                    <a:bodyPr/>
                    <a:lstStyle/>
                    <a:p>
                      <a:pPr marL="0" marR="0" algn="ctr">
                        <a:lnSpc>
                          <a:spcPct val="115000"/>
                        </a:lnSpc>
                        <a:spcBef>
                          <a:spcPts val="0"/>
                        </a:spcBef>
                        <a:spcAft>
                          <a:spcPts val="0"/>
                        </a:spcAft>
                        <a:tabLst>
                          <a:tab pos="4657725" algn="l"/>
                        </a:tabLst>
                      </a:pPr>
                      <a:r>
                        <a:rPr lang="fa-IR" sz="1800" b="1" i="0" dirty="0">
                          <a:solidFill>
                            <a:schemeClr val="accent3">
                              <a:lumMod val="75000"/>
                            </a:schemeClr>
                          </a:solidFill>
                          <a:latin typeface="Calibri"/>
                          <a:ea typeface="Calibri"/>
                          <a:cs typeface="B Nazanin"/>
                        </a:rPr>
                        <a:t>اسکار</a:t>
                      </a:r>
                      <a:endParaRPr lang="en-US" sz="1800" i="0" dirty="0">
                        <a:solidFill>
                          <a:schemeClr val="accent3">
                            <a:lumMod val="75000"/>
                          </a:schemeClr>
                        </a:solidFill>
                        <a:latin typeface="Calibri"/>
                        <a:ea typeface="Calibri"/>
                        <a:cs typeface="Arial"/>
                      </a:endParaRPr>
                    </a:p>
                  </a:txBody>
                  <a:tcPr marL="68580" marR="68580" marT="0" marB="0"/>
                </a:tc>
                <a:tc>
                  <a:txBody>
                    <a:bodyPr/>
                    <a:lstStyle/>
                    <a:p>
                      <a:pPr marL="0" marR="0" algn="ctr">
                        <a:lnSpc>
                          <a:spcPct val="115000"/>
                        </a:lnSpc>
                        <a:spcBef>
                          <a:spcPts val="0"/>
                        </a:spcBef>
                        <a:spcAft>
                          <a:spcPts val="0"/>
                        </a:spcAft>
                        <a:tabLst>
                          <a:tab pos="4657725" algn="l"/>
                        </a:tabLst>
                      </a:pPr>
                      <a:r>
                        <a:rPr lang="fa-IR" sz="1800" b="1" i="0" dirty="0">
                          <a:solidFill>
                            <a:schemeClr val="accent3">
                              <a:lumMod val="75000"/>
                            </a:schemeClr>
                          </a:solidFill>
                          <a:latin typeface="Calibri"/>
                          <a:ea typeface="Calibri"/>
                          <a:cs typeface="B Nazanin"/>
                        </a:rPr>
                        <a:t>بهبود زخم</a:t>
                      </a:r>
                      <a:endParaRPr lang="en-US" sz="1800" i="0" dirty="0">
                        <a:solidFill>
                          <a:schemeClr val="accent3">
                            <a:lumMod val="75000"/>
                          </a:schemeClr>
                        </a:solidFill>
                        <a:latin typeface="Calibri"/>
                        <a:ea typeface="Calibri"/>
                        <a:cs typeface="Arial"/>
                      </a:endParaRPr>
                    </a:p>
                  </a:txBody>
                  <a:tcPr marL="68580" marR="68580" marT="0" marB="0"/>
                </a:tc>
                <a:tc>
                  <a:txBody>
                    <a:bodyPr/>
                    <a:lstStyle/>
                    <a:p>
                      <a:pPr marL="0" marR="0" algn="ctr">
                        <a:lnSpc>
                          <a:spcPct val="115000"/>
                        </a:lnSpc>
                        <a:spcBef>
                          <a:spcPts val="0"/>
                        </a:spcBef>
                        <a:spcAft>
                          <a:spcPts val="0"/>
                        </a:spcAft>
                        <a:tabLst>
                          <a:tab pos="4657725" algn="l"/>
                        </a:tabLst>
                      </a:pPr>
                      <a:r>
                        <a:rPr lang="fa-IR" sz="1800" b="1" i="0" dirty="0">
                          <a:solidFill>
                            <a:schemeClr val="accent3">
                              <a:lumMod val="75000"/>
                            </a:schemeClr>
                          </a:solidFill>
                          <a:latin typeface="Calibri"/>
                          <a:ea typeface="Calibri"/>
                          <a:cs typeface="B Nazanin"/>
                        </a:rPr>
                        <a:t>پرشدگی مویرگی</a:t>
                      </a:r>
                      <a:endParaRPr lang="en-US" sz="1800" i="0" dirty="0">
                        <a:solidFill>
                          <a:schemeClr val="accent3">
                            <a:lumMod val="75000"/>
                          </a:schemeClr>
                        </a:solidFill>
                        <a:latin typeface="Calibri"/>
                        <a:ea typeface="Calibri"/>
                        <a:cs typeface="Arial"/>
                      </a:endParaRPr>
                    </a:p>
                  </a:txBody>
                  <a:tcPr marL="68580" marR="68580" marT="0" marB="0"/>
                </a:tc>
                <a:tc>
                  <a:txBody>
                    <a:bodyPr/>
                    <a:lstStyle/>
                    <a:p>
                      <a:pPr marL="0" marR="0" algn="ctr">
                        <a:lnSpc>
                          <a:spcPct val="115000"/>
                        </a:lnSpc>
                        <a:spcBef>
                          <a:spcPts val="0"/>
                        </a:spcBef>
                        <a:spcAft>
                          <a:spcPts val="0"/>
                        </a:spcAft>
                        <a:tabLst>
                          <a:tab pos="4657725" algn="l"/>
                        </a:tabLst>
                      </a:pPr>
                      <a:r>
                        <a:rPr lang="fa-IR" sz="1800" b="1" i="0" dirty="0">
                          <a:solidFill>
                            <a:schemeClr val="accent3">
                              <a:lumMod val="75000"/>
                            </a:schemeClr>
                          </a:solidFill>
                          <a:latin typeface="Calibri"/>
                          <a:ea typeface="Calibri"/>
                          <a:cs typeface="B Nazanin"/>
                        </a:rPr>
                        <a:t>تاول</a:t>
                      </a:r>
                      <a:endParaRPr lang="en-US" sz="1800" i="0" dirty="0">
                        <a:solidFill>
                          <a:schemeClr val="accent3">
                            <a:lumMod val="75000"/>
                          </a:schemeClr>
                        </a:solidFill>
                        <a:latin typeface="Calibri"/>
                        <a:ea typeface="Calibri"/>
                        <a:cs typeface="Arial"/>
                      </a:endParaRPr>
                    </a:p>
                  </a:txBody>
                  <a:tcPr marL="68580" marR="68580" marT="0" marB="0"/>
                </a:tc>
                <a:tc>
                  <a:txBody>
                    <a:bodyPr/>
                    <a:lstStyle/>
                    <a:p>
                      <a:pPr marL="0" marR="0" algn="ctr">
                        <a:lnSpc>
                          <a:spcPct val="115000"/>
                        </a:lnSpc>
                        <a:spcBef>
                          <a:spcPts val="0"/>
                        </a:spcBef>
                        <a:spcAft>
                          <a:spcPts val="0"/>
                        </a:spcAft>
                        <a:tabLst>
                          <a:tab pos="4657725" algn="l"/>
                        </a:tabLst>
                      </a:pPr>
                      <a:r>
                        <a:rPr lang="fa-IR" sz="1800" b="1" i="0" dirty="0">
                          <a:solidFill>
                            <a:schemeClr val="accent3">
                              <a:lumMod val="75000"/>
                            </a:schemeClr>
                          </a:solidFill>
                          <a:latin typeface="Calibri"/>
                          <a:ea typeface="Calibri"/>
                          <a:cs typeface="B Nazanin"/>
                        </a:rPr>
                        <a:t>رنگ</a:t>
                      </a:r>
                      <a:endParaRPr lang="en-US" sz="1800" i="0" dirty="0">
                        <a:solidFill>
                          <a:schemeClr val="accent3">
                            <a:lumMod val="75000"/>
                          </a:schemeClr>
                        </a:solidFill>
                        <a:latin typeface="Calibri"/>
                        <a:ea typeface="Calibri"/>
                        <a:cs typeface="Arial"/>
                      </a:endParaRPr>
                    </a:p>
                  </a:txBody>
                  <a:tcPr marL="68580" marR="68580" marT="0" marB="0"/>
                </a:tc>
                <a:tc>
                  <a:txBody>
                    <a:bodyPr/>
                    <a:lstStyle/>
                    <a:p>
                      <a:pPr marL="0" marR="0" algn="ctr">
                        <a:lnSpc>
                          <a:spcPct val="115000"/>
                        </a:lnSpc>
                        <a:spcBef>
                          <a:spcPts val="0"/>
                        </a:spcBef>
                        <a:spcAft>
                          <a:spcPts val="0"/>
                        </a:spcAft>
                        <a:tabLst>
                          <a:tab pos="4657725" algn="l"/>
                        </a:tabLst>
                      </a:pPr>
                      <a:r>
                        <a:rPr lang="fa-IR" sz="1800" b="1" i="0" dirty="0">
                          <a:solidFill>
                            <a:schemeClr val="accent3">
                              <a:lumMod val="75000"/>
                            </a:schemeClr>
                          </a:solidFill>
                          <a:latin typeface="Calibri"/>
                          <a:ea typeface="Calibri"/>
                          <a:cs typeface="B Nazanin"/>
                        </a:rPr>
                        <a:t>عمق سوختگی</a:t>
                      </a:r>
                      <a:endParaRPr lang="en-US" sz="1800" i="0" dirty="0">
                        <a:solidFill>
                          <a:schemeClr val="accent3">
                            <a:lumMod val="75000"/>
                          </a:schemeClr>
                        </a:solidFill>
                        <a:latin typeface="Calibri"/>
                        <a:ea typeface="Calibri"/>
                        <a:cs typeface="Arial"/>
                      </a:endParaRPr>
                    </a:p>
                  </a:txBody>
                  <a:tcPr marL="68580" marR="68580" marT="0" marB="0"/>
                </a:tc>
                <a:extLst>
                  <a:ext uri="{0D108BD9-81ED-4DB2-BD59-A6C34878D82A}">
                    <a16:rowId xmlns:a16="http://schemas.microsoft.com/office/drawing/2014/main" val="10000"/>
                  </a:ext>
                </a:extLst>
              </a:tr>
              <a:tr h="916788">
                <a:tc>
                  <a:txBody>
                    <a:bodyPr/>
                    <a:lstStyle/>
                    <a:p>
                      <a:pPr marL="0" marR="0" algn="ctr">
                        <a:lnSpc>
                          <a:spcPct val="115000"/>
                        </a:lnSpc>
                        <a:spcBef>
                          <a:spcPts val="0"/>
                        </a:spcBef>
                        <a:spcAft>
                          <a:spcPts val="0"/>
                        </a:spcAft>
                        <a:tabLst>
                          <a:tab pos="4657725" algn="l"/>
                        </a:tabLst>
                      </a:pPr>
                      <a:r>
                        <a:rPr lang="fa-IR" sz="1400" b="1">
                          <a:latin typeface="Calibri"/>
                          <a:ea typeface="Calibri"/>
                          <a:cs typeface="B Nazanin"/>
                        </a:rPr>
                        <a:t>ندارد</a:t>
                      </a:r>
                      <a:endParaRPr lang="en-US" sz="1400">
                        <a:latin typeface="Calibri"/>
                        <a:ea typeface="Calibri"/>
                        <a:cs typeface="Arial"/>
                      </a:endParaRPr>
                    </a:p>
                  </a:txBody>
                  <a:tcPr marL="68580" marR="68580" marT="0" marB="0"/>
                </a:tc>
                <a:tc>
                  <a:txBody>
                    <a:bodyPr/>
                    <a:lstStyle/>
                    <a:p>
                      <a:pPr marL="0" marR="0" algn="ctr">
                        <a:lnSpc>
                          <a:spcPct val="115000"/>
                        </a:lnSpc>
                        <a:spcBef>
                          <a:spcPts val="0"/>
                        </a:spcBef>
                        <a:spcAft>
                          <a:spcPts val="0"/>
                        </a:spcAft>
                        <a:tabLst>
                          <a:tab pos="4657725" algn="l"/>
                        </a:tabLst>
                      </a:pPr>
                      <a:r>
                        <a:rPr lang="fa-IR" sz="1400" b="1">
                          <a:latin typeface="Calibri"/>
                          <a:ea typeface="Calibri"/>
                          <a:cs typeface="B Nazanin"/>
                        </a:rPr>
                        <a:t>در عرض 7 روز</a:t>
                      </a:r>
                      <a:endParaRPr lang="en-US" sz="1400">
                        <a:latin typeface="Calibri"/>
                        <a:ea typeface="Calibri"/>
                        <a:cs typeface="Arial"/>
                      </a:endParaRPr>
                    </a:p>
                  </a:txBody>
                  <a:tcPr marL="68580" marR="68580" marT="0" marB="0"/>
                </a:tc>
                <a:tc>
                  <a:txBody>
                    <a:bodyPr/>
                    <a:lstStyle/>
                    <a:p>
                      <a:pPr marL="0" marR="0" algn="r">
                        <a:lnSpc>
                          <a:spcPct val="115000"/>
                        </a:lnSpc>
                        <a:spcBef>
                          <a:spcPts val="0"/>
                        </a:spcBef>
                        <a:spcAft>
                          <a:spcPts val="0"/>
                        </a:spcAft>
                        <a:tabLst>
                          <a:tab pos="4657725" algn="l"/>
                        </a:tabLst>
                      </a:pPr>
                      <a:r>
                        <a:rPr lang="fa-IR" sz="1400" b="1" dirty="0" smtClean="0">
                          <a:latin typeface="Calibri"/>
                          <a:ea typeface="Calibri"/>
                          <a:cs typeface="B Nazanin"/>
                        </a:rPr>
                        <a:t>سریع   </a:t>
                      </a:r>
                      <a:r>
                        <a:rPr lang="fa-IR" sz="1400" b="1" dirty="0">
                          <a:latin typeface="Calibri"/>
                          <a:ea typeface="Calibri"/>
                          <a:cs typeface="B Nazanin"/>
                        </a:rPr>
                        <a:t>2-1 ثانیه</a:t>
                      </a:r>
                      <a:endParaRPr lang="en-US" sz="1400" dirty="0">
                        <a:latin typeface="Calibri"/>
                        <a:ea typeface="Calibri"/>
                        <a:cs typeface="Arial"/>
                      </a:endParaRPr>
                    </a:p>
                  </a:txBody>
                  <a:tcPr marL="68580" marR="68580" marT="0" marB="0"/>
                </a:tc>
                <a:tc>
                  <a:txBody>
                    <a:bodyPr/>
                    <a:lstStyle/>
                    <a:p>
                      <a:pPr marL="0" marR="0" algn="ctr">
                        <a:lnSpc>
                          <a:spcPct val="115000"/>
                        </a:lnSpc>
                        <a:spcBef>
                          <a:spcPts val="0"/>
                        </a:spcBef>
                        <a:spcAft>
                          <a:spcPts val="0"/>
                        </a:spcAft>
                        <a:tabLst>
                          <a:tab pos="4657725" algn="l"/>
                        </a:tabLst>
                      </a:pPr>
                      <a:r>
                        <a:rPr lang="fa-IR" sz="1400" b="1" dirty="0">
                          <a:latin typeface="Calibri"/>
                          <a:ea typeface="Calibri"/>
                          <a:cs typeface="B Nazanin"/>
                        </a:rPr>
                        <a:t>ندارد</a:t>
                      </a:r>
                      <a:endParaRPr lang="en-US" sz="1400" dirty="0">
                        <a:latin typeface="Calibri"/>
                        <a:ea typeface="Calibri"/>
                        <a:cs typeface="Arial"/>
                      </a:endParaRPr>
                    </a:p>
                  </a:txBody>
                  <a:tcPr marL="68580" marR="68580" marT="0" marB="0"/>
                </a:tc>
                <a:tc>
                  <a:txBody>
                    <a:bodyPr/>
                    <a:lstStyle/>
                    <a:p>
                      <a:pPr marL="0" marR="0" algn="ctr">
                        <a:lnSpc>
                          <a:spcPct val="115000"/>
                        </a:lnSpc>
                        <a:spcBef>
                          <a:spcPts val="0"/>
                        </a:spcBef>
                        <a:spcAft>
                          <a:spcPts val="0"/>
                        </a:spcAft>
                        <a:tabLst>
                          <a:tab pos="4657725" algn="l"/>
                        </a:tabLst>
                      </a:pPr>
                      <a:r>
                        <a:rPr lang="fa-IR" sz="1400" b="1" dirty="0">
                          <a:latin typeface="Calibri"/>
                          <a:ea typeface="Calibri"/>
                          <a:cs typeface="B Nazanin"/>
                        </a:rPr>
                        <a:t>قرمز</a:t>
                      </a:r>
                      <a:endParaRPr lang="en-US" sz="1400" dirty="0">
                        <a:latin typeface="Calibri"/>
                        <a:ea typeface="Calibri"/>
                        <a:cs typeface="Arial"/>
                      </a:endParaRPr>
                    </a:p>
                  </a:txBody>
                  <a:tcPr marL="68580" marR="68580" marT="0" marB="0"/>
                </a:tc>
                <a:tc>
                  <a:txBody>
                    <a:bodyPr/>
                    <a:lstStyle/>
                    <a:p>
                      <a:pPr marL="228600" marR="0" algn="ctr">
                        <a:lnSpc>
                          <a:spcPct val="115000"/>
                        </a:lnSpc>
                        <a:spcBef>
                          <a:spcPts val="0"/>
                        </a:spcBef>
                        <a:spcAft>
                          <a:spcPts val="0"/>
                        </a:spcAft>
                      </a:pPr>
                      <a:r>
                        <a:rPr lang="en-US" sz="1400" b="1" dirty="0">
                          <a:solidFill>
                            <a:schemeClr val="accent3">
                              <a:lumMod val="75000"/>
                            </a:schemeClr>
                          </a:solidFill>
                          <a:latin typeface="Calibri"/>
                          <a:ea typeface="Calibri"/>
                          <a:cs typeface="B Nazanin"/>
                        </a:rPr>
                        <a:t>Epidermal</a:t>
                      </a:r>
                      <a:endParaRPr lang="en-US" sz="1100" dirty="0">
                        <a:solidFill>
                          <a:schemeClr val="accent3">
                            <a:lumMod val="75000"/>
                          </a:schemeClr>
                        </a:solidFill>
                        <a:latin typeface="Calibri"/>
                        <a:ea typeface="Calibri"/>
                        <a:cs typeface="Arial"/>
                      </a:endParaRPr>
                    </a:p>
                  </a:txBody>
                  <a:tcPr marL="68580" marR="68580" marT="0" marB="0"/>
                </a:tc>
                <a:extLst>
                  <a:ext uri="{0D108BD9-81ED-4DB2-BD59-A6C34878D82A}">
                    <a16:rowId xmlns:a16="http://schemas.microsoft.com/office/drawing/2014/main" val="10001"/>
                  </a:ext>
                </a:extLst>
              </a:tr>
              <a:tr h="916788">
                <a:tc>
                  <a:txBody>
                    <a:bodyPr/>
                    <a:lstStyle/>
                    <a:p>
                      <a:pPr marL="0" marR="0" algn="ctr">
                        <a:lnSpc>
                          <a:spcPct val="115000"/>
                        </a:lnSpc>
                        <a:spcBef>
                          <a:spcPts val="0"/>
                        </a:spcBef>
                        <a:spcAft>
                          <a:spcPts val="0"/>
                        </a:spcAft>
                        <a:tabLst>
                          <a:tab pos="4657725" algn="l"/>
                        </a:tabLst>
                      </a:pPr>
                      <a:r>
                        <a:rPr lang="fa-IR" sz="1400" b="1">
                          <a:latin typeface="Calibri"/>
                          <a:ea typeface="Calibri"/>
                          <a:cs typeface="B Nazanin"/>
                        </a:rPr>
                        <a:t>ندارد  یا</a:t>
                      </a:r>
                      <a:endParaRPr lang="en-US" sz="1400">
                        <a:latin typeface="Calibri"/>
                        <a:ea typeface="Calibri"/>
                        <a:cs typeface="Arial"/>
                      </a:endParaRPr>
                    </a:p>
                    <a:p>
                      <a:pPr marL="0" marR="0" algn="r">
                        <a:lnSpc>
                          <a:spcPct val="115000"/>
                        </a:lnSpc>
                        <a:spcBef>
                          <a:spcPts val="0"/>
                        </a:spcBef>
                        <a:spcAft>
                          <a:spcPts val="0"/>
                        </a:spcAft>
                        <a:tabLst>
                          <a:tab pos="4657725" algn="l"/>
                        </a:tabLst>
                      </a:pPr>
                      <a:r>
                        <a:rPr lang="fa-IR" sz="1400" b="1">
                          <a:latin typeface="Calibri"/>
                          <a:ea typeface="Calibri"/>
                          <a:cs typeface="B Nazanin"/>
                        </a:rPr>
                        <a:t>تفاوت رنگ خفیف</a:t>
                      </a:r>
                      <a:endParaRPr lang="en-US" sz="1400">
                        <a:latin typeface="Calibri"/>
                        <a:ea typeface="Calibri"/>
                        <a:cs typeface="Arial"/>
                      </a:endParaRPr>
                    </a:p>
                  </a:txBody>
                  <a:tcPr marL="68580" marR="68580" marT="0" marB="0"/>
                </a:tc>
                <a:tc>
                  <a:txBody>
                    <a:bodyPr/>
                    <a:lstStyle/>
                    <a:p>
                      <a:pPr marL="0" marR="0" algn="ctr">
                        <a:lnSpc>
                          <a:spcPct val="115000"/>
                        </a:lnSpc>
                        <a:spcBef>
                          <a:spcPts val="0"/>
                        </a:spcBef>
                        <a:spcAft>
                          <a:spcPts val="0"/>
                        </a:spcAft>
                        <a:tabLst>
                          <a:tab pos="4657725" algn="l"/>
                        </a:tabLst>
                      </a:pPr>
                      <a:r>
                        <a:rPr lang="fa-IR" sz="1400" b="1">
                          <a:latin typeface="Calibri"/>
                          <a:ea typeface="Calibri"/>
                          <a:cs typeface="B Nazanin"/>
                        </a:rPr>
                        <a:t>در عرض 14 روز</a:t>
                      </a:r>
                      <a:endParaRPr lang="en-US" sz="1400">
                        <a:latin typeface="Calibri"/>
                        <a:ea typeface="Calibri"/>
                        <a:cs typeface="Arial"/>
                      </a:endParaRPr>
                    </a:p>
                  </a:txBody>
                  <a:tcPr marL="68580" marR="68580" marT="0" marB="0"/>
                </a:tc>
                <a:tc>
                  <a:txBody>
                    <a:bodyPr/>
                    <a:lstStyle/>
                    <a:p>
                      <a:pPr marL="0" marR="0" algn="r">
                        <a:lnSpc>
                          <a:spcPct val="115000"/>
                        </a:lnSpc>
                        <a:spcBef>
                          <a:spcPts val="0"/>
                        </a:spcBef>
                        <a:spcAft>
                          <a:spcPts val="0"/>
                        </a:spcAft>
                        <a:tabLst>
                          <a:tab pos="4657725" algn="l"/>
                        </a:tabLst>
                      </a:pPr>
                      <a:r>
                        <a:rPr lang="fa-IR" sz="1400" b="1">
                          <a:latin typeface="Calibri"/>
                          <a:ea typeface="Calibri"/>
                          <a:cs typeface="B Nazanin"/>
                        </a:rPr>
                        <a:t>سریع   2-1 ثانیه</a:t>
                      </a:r>
                      <a:endParaRPr lang="en-US" sz="1400">
                        <a:latin typeface="Calibri"/>
                        <a:ea typeface="Calibri"/>
                        <a:cs typeface="Arial"/>
                      </a:endParaRPr>
                    </a:p>
                  </a:txBody>
                  <a:tcPr marL="68580" marR="68580" marT="0" marB="0"/>
                </a:tc>
                <a:tc>
                  <a:txBody>
                    <a:bodyPr/>
                    <a:lstStyle/>
                    <a:p>
                      <a:pPr marL="0" marR="0" algn="ctr">
                        <a:lnSpc>
                          <a:spcPct val="115000"/>
                        </a:lnSpc>
                        <a:spcBef>
                          <a:spcPts val="0"/>
                        </a:spcBef>
                        <a:spcAft>
                          <a:spcPts val="0"/>
                        </a:spcAft>
                        <a:tabLst>
                          <a:tab pos="4657725" algn="l"/>
                        </a:tabLst>
                      </a:pPr>
                      <a:r>
                        <a:rPr lang="fa-IR" sz="1400" b="1">
                          <a:latin typeface="Calibri"/>
                          <a:ea typeface="Calibri"/>
                          <a:cs typeface="B Nazanin"/>
                        </a:rPr>
                        <a:t>کوچک</a:t>
                      </a:r>
                      <a:endParaRPr lang="en-US" sz="1400">
                        <a:latin typeface="Calibri"/>
                        <a:ea typeface="Calibri"/>
                        <a:cs typeface="Arial"/>
                      </a:endParaRPr>
                    </a:p>
                  </a:txBody>
                  <a:tcPr marL="68580" marR="68580" marT="0" marB="0"/>
                </a:tc>
                <a:tc>
                  <a:txBody>
                    <a:bodyPr/>
                    <a:lstStyle/>
                    <a:p>
                      <a:pPr marL="0" marR="0" algn="r">
                        <a:lnSpc>
                          <a:spcPct val="115000"/>
                        </a:lnSpc>
                        <a:spcBef>
                          <a:spcPts val="0"/>
                        </a:spcBef>
                        <a:spcAft>
                          <a:spcPts val="0"/>
                        </a:spcAft>
                        <a:tabLst>
                          <a:tab pos="4657725" algn="l"/>
                        </a:tabLst>
                      </a:pPr>
                      <a:r>
                        <a:rPr lang="fa-IR" sz="1400" b="1" dirty="0">
                          <a:latin typeface="Calibri"/>
                          <a:ea typeface="Calibri"/>
                          <a:cs typeface="B Nazanin"/>
                        </a:rPr>
                        <a:t>قرمز/ صورتی رنگ پریده</a:t>
                      </a:r>
                      <a:endParaRPr lang="en-US" sz="1400" dirty="0">
                        <a:latin typeface="Calibri"/>
                        <a:ea typeface="Calibri"/>
                        <a:cs typeface="Arial"/>
                      </a:endParaRPr>
                    </a:p>
                  </a:txBody>
                  <a:tcPr marL="68580" marR="68580" marT="0" marB="0"/>
                </a:tc>
                <a:tc>
                  <a:txBody>
                    <a:bodyPr/>
                    <a:lstStyle/>
                    <a:p>
                      <a:pPr marL="0" marR="0" algn="ctr">
                        <a:lnSpc>
                          <a:spcPct val="115000"/>
                        </a:lnSpc>
                        <a:spcBef>
                          <a:spcPts val="0"/>
                        </a:spcBef>
                        <a:spcAft>
                          <a:spcPts val="0"/>
                        </a:spcAft>
                        <a:tabLst>
                          <a:tab pos="4657725" algn="l"/>
                        </a:tabLst>
                      </a:pPr>
                      <a:r>
                        <a:rPr lang="en-US" sz="1400" b="1" dirty="0">
                          <a:solidFill>
                            <a:schemeClr val="accent3">
                              <a:lumMod val="75000"/>
                            </a:schemeClr>
                          </a:solidFill>
                          <a:latin typeface="Calibri"/>
                          <a:ea typeface="Calibri"/>
                          <a:cs typeface="B Nazanin"/>
                        </a:rPr>
                        <a:t>Superficial  dermal</a:t>
                      </a:r>
                      <a:endParaRPr lang="en-US" sz="1100" dirty="0">
                        <a:solidFill>
                          <a:schemeClr val="accent3">
                            <a:lumMod val="75000"/>
                          </a:schemeClr>
                        </a:solidFill>
                        <a:latin typeface="Calibri"/>
                        <a:ea typeface="Calibri"/>
                        <a:cs typeface="Arial"/>
                      </a:endParaRPr>
                    </a:p>
                  </a:txBody>
                  <a:tcPr marL="68580" marR="68580" marT="0" marB="0"/>
                </a:tc>
                <a:extLst>
                  <a:ext uri="{0D108BD9-81ED-4DB2-BD59-A6C34878D82A}">
                    <a16:rowId xmlns:a16="http://schemas.microsoft.com/office/drawing/2014/main" val="10002"/>
                  </a:ext>
                </a:extLst>
              </a:tr>
              <a:tr h="916788">
                <a:tc>
                  <a:txBody>
                    <a:bodyPr/>
                    <a:lstStyle/>
                    <a:p>
                      <a:pPr marL="0" marR="0" algn="r">
                        <a:lnSpc>
                          <a:spcPct val="115000"/>
                        </a:lnSpc>
                        <a:spcBef>
                          <a:spcPts val="0"/>
                        </a:spcBef>
                        <a:spcAft>
                          <a:spcPts val="0"/>
                        </a:spcAft>
                        <a:tabLst>
                          <a:tab pos="4657725" algn="l"/>
                        </a:tabLst>
                      </a:pPr>
                      <a:r>
                        <a:rPr lang="fa-IR" sz="1400" b="1">
                          <a:latin typeface="Calibri"/>
                          <a:ea typeface="Calibri"/>
                          <a:cs typeface="B Nazanin"/>
                        </a:rPr>
                        <a:t>دارد ( در ترمیم بیش از 3 هفته )</a:t>
                      </a:r>
                      <a:endParaRPr lang="en-US" sz="1400">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tabLst>
                          <a:tab pos="4657725" algn="l"/>
                        </a:tabLst>
                      </a:pPr>
                      <a:r>
                        <a:rPr lang="fa-IR" sz="1400" b="1">
                          <a:latin typeface="Calibri"/>
                          <a:ea typeface="Calibri"/>
                          <a:cs typeface="B Nazanin"/>
                        </a:rPr>
                        <a:t>3-2 هفته</a:t>
                      </a:r>
                      <a:endParaRPr lang="en-US" sz="1400">
                        <a:latin typeface="Calibri"/>
                        <a:ea typeface="Calibri"/>
                        <a:cs typeface="Arial"/>
                      </a:endParaRPr>
                    </a:p>
                    <a:p>
                      <a:pPr marL="0" marR="0" algn="r">
                        <a:lnSpc>
                          <a:spcPct val="115000"/>
                        </a:lnSpc>
                        <a:spcBef>
                          <a:spcPts val="0"/>
                        </a:spcBef>
                        <a:spcAft>
                          <a:spcPts val="0"/>
                        </a:spcAft>
                        <a:tabLst>
                          <a:tab pos="4657725" algn="l"/>
                        </a:tabLst>
                      </a:pPr>
                      <a:r>
                        <a:rPr lang="fa-IR" sz="1400" b="1">
                          <a:latin typeface="Calibri"/>
                          <a:ea typeface="Calibri"/>
                          <a:cs typeface="B Nazanin"/>
                        </a:rPr>
                        <a:t> گرافت پوستی نیاز دارد</a:t>
                      </a:r>
                      <a:endParaRPr lang="en-US" sz="1400">
                        <a:latin typeface="Calibri"/>
                        <a:ea typeface="Calibri"/>
                        <a:cs typeface="Arial"/>
                      </a:endParaRPr>
                    </a:p>
                  </a:txBody>
                  <a:tcPr marL="68580" marR="68580" marT="0" marB="0"/>
                </a:tc>
                <a:tc>
                  <a:txBody>
                    <a:bodyPr/>
                    <a:lstStyle/>
                    <a:p>
                      <a:pPr marL="0" marR="0" algn="r">
                        <a:lnSpc>
                          <a:spcPct val="115000"/>
                        </a:lnSpc>
                        <a:spcBef>
                          <a:spcPts val="0"/>
                        </a:spcBef>
                        <a:spcAft>
                          <a:spcPts val="0"/>
                        </a:spcAft>
                        <a:tabLst>
                          <a:tab pos="752475" algn="l"/>
                        </a:tabLst>
                      </a:pPr>
                      <a:r>
                        <a:rPr lang="fa-IR" sz="1400" b="1">
                          <a:latin typeface="Calibri"/>
                          <a:ea typeface="Calibri"/>
                          <a:cs typeface="B Nazanin"/>
                        </a:rPr>
                        <a:t>کند   بالای 2 ثانیه</a:t>
                      </a:r>
                      <a:endParaRPr lang="en-US" sz="1400">
                        <a:latin typeface="Calibri"/>
                        <a:ea typeface="Calibri"/>
                        <a:cs typeface="Arial"/>
                      </a:endParaRPr>
                    </a:p>
                  </a:txBody>
                  <a:tcPr marL="68580" marR="68580" marT="0" marB="0"/>
                </a:tc>
                <a:tc>
                  <a:txBody>
                    <a:bodyPr/>
                    <a:lstStyle/>
                    <a:p>
                      <a:pPr marL="0" marR="0" algn="ctr">
                        <a:lnSpc>
                          <a:spcPct val="115000"/>
                        </a:lnSpc>
                        <a:spcBef>
                          <a:spcPts val="0"/>
                        </a:spcBef>
                        <a:spcAft>
                          <a:spcPts val="0"/>
                        </a:spcAft>
                        <a:tabLst>
                          <a:tab pos="4657725" algn="l"/>
                        </a:tabLst>
                      </a:pPr>
                      <a:r>
                        <a:rPr lang="fa-IR" sz="1400" b="1">
                          <a:latin typeface="Calibri"/>
                          <a:ea typeface="Calibri"/>
                          <a:cs typeface="B Nazanin"/>
                        </a:rPr>
                        <a:t>دارد</a:t>
                      </a:r>
                      <a:endParaRPr lang="en-US" sz="1400">
                        <a:latin typeface="Calibri"/>
                        <a:ea typeface="Calibri"/>
                        <a:cs typeface="Arial"/>
                      </a:endParaRPr>
                    </a:p>
                  </a:txBody>
                  <a:tcPr marL="68580" marR="68580" marT="0" marB="0"/>
                </a:tc>
                <a:tc>
                  <a:txBody>
                    <a:bodyPr/>
                    <a:lstStyle/>
                    <a:p>
                      <a:pPr marL="0" marR="0">
                        <a:lnSpc>
                          <a:spcPct val="115000"/>
                        </a:lnSpc>
                        <a:spcBef>
                          <a:spcPts val="0"/>
                        </a:spcBef>
                        <a:spcAft>
                          <a:spcPts val="0"/>
                        </a:spcAft>
                        <a:tabLst>
                          <a:tab pos="4657725" algn="l"/>
                        </a:tabLst>
                      </a:pPr>
                      <a:endParaRPr lang="en-US" sz="1400" dirty="0">
                        <a:latin typeface="Calibri"/>
                        <a:ea typeface="Calibri"/>
                        <a:cs typeface="Arial"/>
                      </a:endParaRPr>
                    </a:p>
                    <a:p>
                      <a:pPr marL="0" marR="0" algn="r">
                        <a:lnSpc>
                          <a:spcPct val="115000"/>
                        </a:lnSpc>
                        <a:spcBef>
                          <a:spcPts val="0"/>
                        </a:spcBef>
                        <a:spcAft>
                          <a:spcPts val="0"/>
                        </a:spcAft>
                        <a:tabLst>
                          <a:tab pos="4657725" algn="l"/>
                        </a:tabLst>
                      </a:pPr>
                      <a:r>
                        <a:rPr lang="fa-IR" sz="1400" b="1" dirty="0">
                          <a:latin typeface="Calibri"/>
                          <a:ea typeface="Calibri"/>
                          <a:cs typeface="B Nazanin"/>
                        </a:rPr>
                        <a:t>صورتی پررنگ</a:t>
                      </a:r>
                      <a:endParaRPr lang="en-US" sz="1400" dirty="0">
                        <a:latin typeface="Calibri"/>
                        <a:ea typeface="Calibri"/>
                        <a:cs typeface="Arial"/>
                      </a:endParaRPr>
                    </a:p>
                  </a:txBody>
                  <a:tcPr marL="68580" marR="68580" marT="0" marB="0"/>
                </a:tc>
                <a:tc>
                  <a:txBody>
                    <a:bodyPr/>
                    <a:lstStyle/>
                    <a:p>
                      <a:pPr marL="0" marR="0" algn="ctr">
                        <a:lnSpc>
                          <a:spcPct val="115000"/>
                        </a:lnSpc>
                        <a:spcBef>
                          <a:spcPts val="0"/>
                        </a:spcBef>
                        <a:spcAft>
                          <a:spcPts val="0"/>
                        </a:spcAft>
                        <a:tabLst>
                          <a:tab pos="4657725" algn="l"/>
                        </a:tabLst>
                      </a:pPr>
                      <a:r>
                        <a:rPr lang="en-US" sz="1400" b="1" dirty="0">
                          <a:solidFill>
                            <a:schemeClr val="accent3">
                              <a:lumMod val="75000"/>
                            </a:schemeClr>
                          </a:solidFill>
                          <a:latin typeface="Calibri"/>
                          <a:ea typeface="Calibri"/>
                          <a:cs typeface="B Nazanin"/>
                        </a:rPr>
                        <a:t>Mid  – dermal</a:t>
                      </a:r>
                      <a:endParaRPr lang="en-US" sz="1100" dirty="0">
                        <a:solidFill>
                          <a:schemeClr val="accent3">
                            <a:lumMod val="75000"/>
                          </a:schemeClr>
                        </a:solidFill>
                        <a:latin typeface="Calibri"/>
                        <a:ea typeface="Calibri"/>
                        <a:cs typeface="Arial"/>
                      </a:endParaRPr>
                    </a:p>
                  </a:txBody>
                  <a:tcPr marL="68580" marR="68580" marT="0" marB="0"/>
                </a:tc>
                <a:extLst>
                  <a:ext uri="{0D108BD9-81ED-4DB2-BD59-A6C34878D82A}">
                    <a16:rowId xmlns:a16="http://schemas.microsoft.com/office/drawing/2014/main" val="10003"/>
                  </a:ext>
                </a:extLst>
              </a:tr>
              <a:tr h="916788">
                <a:tc>
                  <a:txBody>
                    <a:bodyPr/>
                    <a:lstStyle/>
                    <a:p>
                      <a:pPr marL="0" marR="0" algn="ctr">
                        <a:lnSpc>
                          <a:spcPct val="115000"/>
                        </a:lnSpc>
                        <a:spcBef>
                          <a:spcPts val="0"/>
                        </a:spcBef>
                        <a:spcAft>
                          <a:spcPts val="0"/>
                        </a:spcAft>
                        <a:tabLst>
                          <a:tab pos="4657725" algn="l"/>
                        </a:tabLst>
                      </a:pPr>
                      <a:r>
                        <a:rPr lang="fa-IR" sz="1400" b="1">
                          <a:latin typeface="Calibri"/>
                          <a:ea typeface="Calibri"/>
                          <a:cs typeface="B Nazanin"/>
                        </a:rPr>
                        <a:t>دارد</a:t>
                      </a:r>
                      <a:endParaRPr lang="en-US" sz="1400">
                        <a:latin typeface="Calibri"/>
                        <a:ea typeface="Calibri"/>
                        <a:cs typeface="Arial"/>
                      </a:endParaRPr>
                    </a:p>
                  </a:txBody>
                  <a:tcPr marL="68580" marR="68580" marT="0" marB="0"/>
                </a:tc>
                <a:tc>
                  <a:txBody>
                    <a:bodyPr/>
                    <a:lstStyle/>
                    <a:p>
                      <a:pPr marL="0" marR="0" algn="ctr">
                        <a:lnSpc>
                          <a:spcPct val="115000"/>
                        </a:lnSpc>
                        <a:spcBef>
                          <a:spcPts val="0"/>
                        </a:spcBef>
                        <a:spcAft>
                          <a:spcPts val="0"/>
                        </a:spcAft>
                        <a:tabLst>
                          <a:tab pos="4657725" algn="l"/>
                        </a:tabLst>
                      </a:pPr>
                      <a:r>
                        <a:rPr lang="fa-IR" sz="1400" b="1">
                          <a:latin typeface="Calibri"/>
                          <a:ea typeface="Calibri"/>
                          <a:cs typeface="B Nazanin"/>
                        </a:rPr>
                        <a:t>گرافت پوستی نیاز دارد</a:t>
                      </a:r>
                      <a:endParaRPr lang="en-US" sz="1400">
                        <a:latin typeface="Calibri"/>
                        <a:ea typeface="Calibri"/>
                        <a:cs typeface="Arial"/>
                      </a:endParaRPr>
                    </a:p>
                  </a:txBody>
                  <a:tcPr marL="68580" marR="68580" marT="0" marB="0"/>
                </a:tc>
                <a:tc>
                  <a:txBody>
                    <a:bodyPr/>
                    <a:lstStyle/>
                    <a:p>
                      <a:pPr marL="0" marR="0">
                        <a:lnSpc>
                          <a:spcPct val="115000"/>
                        </a:lnSpc>
                        <a:spcBef>
                          <a:spcPts val="0"/>
                        </a:spcBef>
                        <a:spcAft>
                          <a:spcPts val="0"/>
                        </a:spcAft>
                        <a:tabLst>
                          <a:tab pos="4657725" algn="l"/>
                        </a:tabLst>
                      </a:pPr>
                      <a:r>
                        <a:rPr lang="fa-IR" sz="1400" b="1">
                          <a:latin typeface="Calibri"/>
                          <a:ea typeface="Calibri"/>
                          <a:cs typeface="B Nazanin"/>
                        </a:rPr>
                        <a:t>کند   بالای 2 ثانیه</a:t>
                      </a:r>
                      <a:endParaRPr lang="en-US" sz="1400">
                        <a:latin typeface="Calibri"/>
                        <a:ea typeface="Calibri"/>
                        <a:cs typeface="Arial"/>
                      </a:endParaRPr>
                    </a:p>
                    <a:p>
                      <a:pPr marL="0" marR="0" algn="r">
                        <a:lnSpc>
                          <a:spcPct val="115000"/>
                        </a:lnSpc>
                        <a:spcBef>
                          <a:spcPts val="0"/>
                        </a:spcBef>
                        <a:spcAft>
                          <a:spcPts val="0"/>
                        </a:spcAft>
                        <a:tabLst>
                          <a:tab pos="742950" algn="l"/>
                        </a:tabLst>
                      </a:pPr>
                      <a:r>
                        <a:rPr lang="en-US" sz="1400" b="1">
                          <a:latin typeface="Calibri"/>
                          <a:ea typeface="Calibri"/>
                          <a:cs typeface="B Nazanin"/>
                        </a:rPr>
                        <a:t>	</a:t>
                      </a:r>
                      <a:r>
                        <a:rPr lang="fa-IR" sz="1400" b="1">
                          <a:latin typeface="Calibri"/>
                          <a:ea typeface="Calibri"/>
                          <a:cs typeface="B Nazanin"/>
                        </a:rPr>
                        <a:t>یا بدون پاسخ</a:t>
                      </a:r>
                      <a:endParaRPr lang="en-US" sz="1400">
                        <a:latin typeface="Calibri"/>
                        <a:ea typeface="Calibri"/>
                        <a:cs typeface="Arial"/>
                      </a:endParaRPr>
                    </a:p>
                  </a:txBody>
                  <a:tcPr marL="68580" marR="68580" marT="0" marB="0"/>
                </a:tc>
                <a:tc>
                  <a:txBody>
                    <a:bodyPr/>
                    <a:lstStyle/>
                    <a:p>
                      <a:pPr marL="0" marR="0" algn="ctr">
                        <a:lnSpc>
                          <a:spcPct val="115000"/>
                        </a:lnSpc>
                        <a:spcBef>
                          <a:spcPts val="0"/>
                        </a:spcBef>
                        <a:spcAft>
                          <a:spcPts val="0"/>
                        </a:spcAft>
                        <a:tabLst>
                          <a:tab pos="4657725" algn="l"/>
                        </a:tabLst>
                      </a:pPr>
                      <a:r>
                        <a:rPr lang="fa-IR" sz="1400" b="1">
                          <a:latin typeface="Calibri"/>
                          <a:ea typeface="Calibri"/>
                          <a:cs typeface="B Nazanin"/>
                        </a:rPr>
                        <a:t>دارد/ندارد</a:t>
                      </a:r>
                      <a:endParaRPr lang="en-US" sz="1400">
                        <a:latin typeface="Calibri"/>
                        <a:ea typeface="Calibri"/>
                        <a:cs typeface="Arial"/>
                      </a:endParaRPr>
                    </a:p>
                  </a:txBody>
                  <a:tcPr marL="68580" marR="68580" marT="0" marB="0"/>
                </a:tc>
                <a:tc>
                  <a:txBody>
                    <a:bodyPr/>
                    <a:lstStyle/>
                    <a:p>
                      <a:pPr marL="0" marR="0">
                        <a:lnSpc>
                          <a:spcPct val="115000"/>
                        </a:lnSpc>
                        <a:spcBef>
                          <a:spcPts val="0"/>
                        </a:spcBef>
                        <a:spcAft>
                          <a:spcPts val="0"/>
                        </a:spcAft>
                        <a:tabLst>
                          <a:tab pos="4657725" algn="l"/>
                        </a:tabLst>
                      </a:pPr>
                      <a:endParaRPr lang="en-US" sz="1400" dirty="0">
                        <a:latin typeface="Calibri"/>
                        <a:ea typeface="Calibri"/>
                        <a:cs typeface="Arial"/>
                      </a:endParaRPr>
                    </a:p>
                    <a:p>
                      <a:pPr marL="0" marR="0" algn="r">
                        <a:lnSpc>
                          <a:spcPct val="115000"/>
                        </a:lnSpc>
                        <a:spcBef>
                          <a:spcPts val="0"/>
                        </a:spcBef>
                        <a:spcAft>
                          <a:spcPts val="0"/>
                        </a:spcAft>
                        <a:tabLst>
                          <a:tab pos="4657725" algn="l"/>
                        </a:tabLst>
                      </a:pPr>
                      <a:r>
                        <a:rPr lang="fa-IR" sz="1400" b="1" dirty="0">
                          <a:latin typeface="Calibri"/>
                          <a:ea typeface="Calibri"/>
                          <a:cs typeface="B Nazanin"/>
                        </a:rPr>
                        <a:t>قرمزغیرواضح/سفید</a:t>
                      </a:r>
                      <a:endParaRPr lang="en-US" sz="1400" dirty="0">
                        <a:latin typeface="Calibri"/>
                        <a:ea typeface="Calibri"/>
                        <a:cs typeface="Arial"/>
                      </a:endParaRPr>
                    </a:p>
                  </a:txBody>
                  <a:tcPr marL="68580" marR="68580" marT="0" marB="0"/>
                </a:tc>
                <a:tc>
                  <a:txBody>
                    <a:bodyPr/>
                    <a:lstStyle/>
                    <a:p>
                      <a:pPr marL="0" marR="0" algn="ctr">
                        <a:lnSpc>
                          <a:spcPct val="115000"/>
                        </a:lnSpc>
                        <a:spcBef>
                          <a:spcPts val="0"/>
                        </a:spcBef>
                        <a:spcAft>
                          <a:spcPts val="0"/>
                        </a:spcAft>
                        <a:tabLst>
                          <a:tab pos="4657725" algn="l"/>
                        </a:tabLst>
                      </a:pPr>
                      <a:r>
                        <a:rPr lang="en-US" sz="1400" b="1" dirty="0">
                          <a:solidFill>
                            <a:schemeClr val="accent3">
                              <a:lumMod val="75000"/>
                            </a:schemeClr>
                          </a:solidFill>
                          <a:latin typeface="Calibri"/>
                          <a:ea typeface="Calibri"/>
                          <a:cs typeface="B Nazanin"/>
                        </a:rPr>
                        <a:t>Deep dermal</a:t>
                      </a:r>
                      <a:endParaRPr lang="en-US" sz="1100" dirty="0">
                        <a:solidFill>
                          <a:schemeClr val="accent3">
                            <a:lumMod val="75000"/>
                          </a:schemeClr>
                        </a:solidFill>
                        <a:latin typeface="Calibri"/>
                        <a:ea typeface="Calibri"/>
                        <a:cs typeface="Arial"/>
                      </a:endParaRPr>
                    </a:p>
                  </a:txBody>
                  <a:tcPr marL="68580" marR="68580" marT="0" marB="0"/>
                </a:tc>
                <a:extLst>
                  <a:ext uri="{0D108BD9-81ED-4DB2-BD59-A6C34878D82A}">
                    <a16:rowId xmlns:a16="http://schemas.microsoft.com/office/drawing/2014/main" val="10004"/>
                  </a:ext>
                </a:extLst>
              </a:tr>
              <a:tr h="916788">
                <a:tc>
                  <a:txBody>
                    <a:bodyPr/>
                    <a:lstStyle/>
                    <a:p>
                      <a:pPr marL="0" marR="0" algn="ctr">
                        <a:lnSpc>
                          <a:spcPct val="115000"/>
                        </a:lnSpc>
                        <a:spcBef>
                          <a:spcPts val="0"/>
                        </a:spcBef>
                        <a:spcAft>
                          <a:spcPts val="0"/>
                        </a:spcAft>
                        <a:tabLst>
                          <a:tab pos="4657725" algn="l"/>
                        </a:tabLst>
                      </a:pPr>
                      <a:r>
                        <a:rPr lang="fa-IR" sz="1400" b="1">
                          <a:latin typeface="Calibri"/>
                          <a:ea typeface="Calibri"/>
                          <a:cs typeface="B Nazanin"/>
                        </a:rPr>
                        <a:t>دارد</a:t>
                      </a:r>
                      <a:endParaRPr lang="en-US" sz="1400">
                        <a:latin typeface="Calibri"/>
                        <a:ea typeface="Calibri"/>
                        <a:cs typeface="Arial"/>
                      </a:endParaRPr>
                    </a:p>
                  </a:txBody>
                  <a:tcPr marL="68580" marR="68580" marT="0" marB="0"/>
                </a:tc>
                <a:tc>
                  <a:txBody>
                    <a:bodyPr/>
                    <a:lstStyle/>
                    <a:p>
                      <a:pPr marL="0" marR="0" algn="ctr">
                        <a:lnSpc>
                          <a:spcPct val="115000"/>
                        </a:lnSpc>
                        <a:spcBef>
                          <a:spcPts val="0"/>
                        </a:spcBef>
                        <a:spcAft>
                          <a:spcPts val="0"/>
                        </a:spcAft>
                        <a:tabLst>
                          <a:tab pos="4657725" algn="l"/>
                        </a:tabLst>
                      </a:pPr>
                      <a:r>
                        <a:rPr lang="fa-IR" sz="1400" b="1">
                          <a:latin typeface="Calibri"/>
                          <a:ea typeface="Calibri"/>
                          <a:cs typeface="B Nazanin"/>
                        </a:rPr>
                        <a:t>گرافت پوستی نیاز دارد</a:t>
                      </a:r>
                      <a:endParaRPr lang="en-US" sz="1400">
                        <a:latin typeface="Calibri"/>
                        <a:ea typeface="Calibri"/>
                        <a:cs typeface="Arial"/>
                      </a:endParaRPr>
                    </a:p>
                  </a:txBody>
                  <a:tcPr marL="68580" marR="68580" marT="0" marB="0"/>
                </a:tc>
                <a:tc>
                  <a:txBody>
                    <a:bodyPr/>
                    <a:lstStyle/>
                    <a:p>
                      <a:pPr marL="0" marR="0" algn="ctr">
                        <a:lnSpc>
                          <a:spcPct val="115000"/>
                        </a:lnSpc>
                        <a:spcBef>
                          <a:spcPts val="0"/>
                        </a:spcBef>
                        <a:spcAft>
                          <a:spcPts val="0"/>
                        </a:spcAft>
                        <a:tabLst>
                          <a:tab pos="4657725" algn="l"/>
                        </a:tabLst>
                      </a:pPr>
                      <a:r>
                        <a:rPr lang="fa-IR" sz="1400" b="1">
                          <a:latin typeface="Calibri"/>
                          <a:ea typeface="Calibri"/>
                          <a:cs typeface="B Nazanin"/>
                        </a:rPr>
                        <a:t>بدون پاسخ</a:t>
                      </a:r>
                      <a:endParaRPr lang="en-US" sz="1400">
                        <a:latin typeface="Calibri"/>
                        <a:ea typeface="Calibri"/>
                        <a:cs typeface="Arial"/>
                      </a:endParaRPr>
                    </a:p>
                  </a:txBody>
                  <a:tcPr marL="68580" marR="68580" marT="0" marB="0"/>
                </a:tc>
                <a:tc>
                  <a:txBody>
                    <a:bodyPr/>
                    <a:lstStyle/>
                    <a:p>
                      <a:pPr marL="0" marR="0" algn="ctr">
                        <a:lnSpc>
                          <a:spcPct val="115000"/>
                        </a:lnSpc>
                        <a:spcBef>
                          <a:spcPts val="0"/>
                        </a:spcBef>
                        <a:spcAft>
                          <a:spcPts val="0"/>
                        </a:spcAft>
                        <a:tabLst>
                          <a:tab pos="4657725" algn="l"/>
                        </a:tabLst>
                      </a:pPr>
                      <a:r>
                        <a:rPr lang="fa-IR" sz="1400" b="1">
                          <a:latin typeface="Calibri"/>
                          <a:ea typeface="Calibri"/>
                          <a:cs typeface="B Nazanin"/>
                        </a:rPr>
                        <a:t>ندارد</a:t>
                      </a:r>
                      <a:endParaRPr lang="en-US" sz="1400">
                        <a:latin typeface="Calibri"/>
                        <a:ea typeface="Calibri"/>
                        <a:cs typeface="Arial"/>
                      </a:endParaRPr>
                    </a:p>
                  </a:txBody>
                  <a:tcPr marL="68580" marR="68580" marT="0" marB="0"/>
                </a:tc>
                <a:tc>
                  <a:txBody>
                    <a:bodyPr/>
                    <a:lstStyle/>
                    <a:p>
                      <a:pPr marL="0" marR="0" algn="r">
                        <a:lnSpc>
                          <a:spcPct val="115000"/>
                        </a:lnSpc>
                        <a:spcBef>
                          <a:spcPts val="0"/>
                        </a:spcBef>
                        <a:spcAft>
                          <a:spcPts val="0"/>
                        </a:spcAft>
                        <a:tabLst>
                          <a:tab pos="4657725" algn="l"/>
                        </a:tabLst>
                      </a:pPr>
                      <a:r>
                        <a:rPr lang="fa-IR" sz="1400" b="1" dirty="0">
                          <a:latin typeface="Calibri"/>
                          <a:ea typeface="Calibri"/>
                          <a:cs typeface="B Nazanin"/>
                        </a:rPr>
                        <a:t>سفید//قهوه ای/سیاه (سوخته)/قرمز تیره</a:t>
                      </a:r>
                      <a:endParaRPr lang="en-US" sz="1400" dirty="0">
                        <a:latin typeface="Calibri"/>
                        <a:ea typeface="Calibri"/>
                        <a:cs typeface="Arial"/>
                      </a:endParaRPr>
                    </a:p>
                  </a:txBody>
                  <a:tcPr marL="68580" marR="68580" marT="0" marB="0"/>
                </a:tc>
                <a:tc>
                  <a:txBody>
                    <a:bodyPr/>
                    <a:lstStyle/>
                    <a:p>
                      <a:pPr marL="228600" marR="0" algn="ctr">
                        <a:lnSpc>
                          <a:spcPct val="115000"/>
                        </a:lnSpc>
                        <a:spcBef>
                          <a:spcPts val="0"/>
                        </a:spcBef>
                        <a:spcAft>
                          <a:spcPts val="0"/>
                        </a:spcAft>
                      </a:pPr>
                      <a:r>
                        <a:rPr lang="en-US" sz="1400" b="1" dirty="0">
                          <a:solidFill>
                            <a:schemeClr val="accent3">
                              <a:lumMod val="75000"/>
                            </a:schemeClr>
                          </a:solidFill>
                          <a:latin typeface="Calibri"/>
                          <a:ea typeface="Calibri"/>
                          <a:cs typeface="B Nazanin"/>
                        </a:rPr>
                        <a:t>Full thickness</a:t>
                      </a:r>
                      <a:endParaRPr lang="en-US" sz="1100" dirty="0">
                        <a:solidFill>
                          <a:schemeClr val="accent3">
                            <a:lumMod val="75000"/>
                          </a:schemeClr>
                        </a:solidFill>
                        <a:latin typeface="Calibri"/>
                        <a:ea typeface="Calibri"/>
                        <a:cs typeface="Arial"/>
                      </a:endParaRPr>
                    </a:p>
                  </a:txBody>
                  <a:tcPr marL="68580" marR="68580" marT="0" marB="0"/>
                </a:tc>
                <a:extLst>
                  <a:ext uri="{0D108BD9-81ED-4DB2-BD59-A6C34878D82A}">
                    <a16:rowId xmlns:a16="http://schemas.microsoft.com/office/drawing/2014/main" val="10005"/>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dirty="0" smtClean="0"/>
              <a:t/>
            </a:r>
            <a:br>
              <a:rPr lang="en-US" dirty="0" smtClean="0"/>
            </a:br>
            <a:r>
              <a:rPr lang="en-US" dirty="0" smtClean="0"/>
              <a:t> </a:t>
            </a:r>
            <a:r>
              <a:rPr lang="fa-IR" sz="3100" dirty="0" smtClean="0">
                <a:cs typeface="2  Nazanin" pitchFamily="2" charset="-78"/>
              </a:rPr>
              <a:t> </a:t>
            </a:r>
            <a:r>
              <a:rPr lang="fa-IR" sz="2200" dirty="0" smtClean="0">
                <a:cs typeface="B Titr" pitchFamily="2" charset="-78"/>
              </a:rPr>
              <a:t>الگوریتم مدیریت بیمار سوخته در بخش اورژانس</a:t>
            </a:r>
            <a:endParaRPr lang="en-US" dirty="0">
              <a:cs typeface="B Titr" pitchFamily="2" charset="-78"/>
            </a:endParaRPr>
          </a:p>
        </p:txBody>
      </p:sp>
      <p:sp>
        <p:nvSpPr>
          <p:cNvPr id="2" name="Content Placeholder 1"/>
          <p:cNvSpPr>
            <a:spLocks noGrp="1"/>
          </p:cNvSpPr>
          <p:nvPr>
            <p:ph idx="1"/>
          </p:nvPr>
        </p:nvSpPr>
        <p:spPr/>
        <p:txBody>
          <a:bodyPr/>
          <a:lstStyle/>
          <a:p>
            <a:pPr>
              <a:buNone/>
            </a:pPr>
            <a:r>
              <a:rPr lang="en-US" dirty="0" smtClean="0"/>
              <a:t> </a:t>
            </a:r>
            <a:endParaRPr lang="fa-IR" dirty="0" smtClean="0"/>
          </a:p>
          <a:p>
            <a:pPr>
              <a:buNone/>
            </a:pPr>
            <a:endParaRPr lang="en-US" dirty="0" smtClean="0"/>
          </a:p>
          <a:p>
            <a:pPr>
              <a:buNone/>
            </a:pPr>
            <a:r>
              <a:rPr lang="en-US" dirty="0" smtClean="0"/>
              <a:t> </a:t>
            </a:r>
          </a:p>
          <a:p>
            <a:pPr algn="r"/>
            <a:endParaRPr lang="en-US" dirty="0"/>
          </a:p>
        </p:txBody>
      </p:sp>
      <p:sp>
        <p:nvSpPr>
          <p:cNvPr id="4" name="Down Arrow 3"/>
          <p:cNvSpPr/>
          <p:nvPr/>
        </p:nvSpPr>
        <p:spPr>
          <a:xfrm>
            <a:off x="4429124" y="2285992"/>
            <a:ext cx="45719" cy="6429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59" name="AutoShape 44"/>
          <p:cNvSpPr>
            <a:spLocks noChangeArrowheads="1"/>
          </p:cNvSpPr>
          <p:nvPr/>
        </p:nvSpPr>
        <p:spPr bwMode="auto">
          <a:xfrm>
            <a:off x="2143108" y="3071810"/>
            <a:ext cx="4786346" cy="1943105"/>
          </a:xfrm>
          <a:prstGeom prst="roundRect">
            <a:avLst>
              <a:gd name="adj" fmla="val 16667"/>
            </a:avLst>
          </a:prstGeom>
          <a:solidFill>
            <a:srgbClr val="4F81BD"/>
          </a:solidFill>
          <a:ln w="38100">
            <a:solidFill>
              <a:srgbClr val="F2F2F2"/>
            </a:solidFill>
            <a:round/>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a-IR" sz="1400" b="1" i="0" u="none" strike="noStrike" cap="none" normalizeH="0" baseline="0" dirty="0" smtClean="0">
                <a:ln>
                  <a:noFill/>
                </a:ln>
                <a:solidFill>
                  <a:schemeClr val="tx1"/>
                </a:solidFill>
                <a:effectLst/>
                <a:latin typeface="Calibri" pitchFamily="34" charset="0"/>
                <a:ea typeface="Arial" pitchFamily="34" charset="0"/>
                <a:cs typeface="B Nazanin" pitchFamily="2" charset="-78"/>
              </a:rPr>
              <a:t>شرح حال</a:t>
            </a:r>
            <a:endParaRPr kumimoji="0" lang="en-US" sz="1400" b="1" i="0" u="none" strike="noStrike" cap="none" normalizeH="0" baseline="0" dirty="0" smtClean="0">
              <a:ln>
                <a:noFill/>
              </a:ln>
              <a:solidFill>
                <a:srgbClr val="FFFFFF"/>
              </a:solidFill>
              <a:effectLst/>
              <a:latin typeface="Calibri" pitchFamily="34" charset="0"/>
              <a:ea typeface="Arial" pitchFamily="34" charset="0"/>
              <a:cs typeface="B Nazanin" pitchFamily="2" charset="-78"/>
            </a:endParaRPr>
          </a:p>
          <a:p>
            <a:pPr marL="0" marR="1143000" lvl="0" indent="0" algn="ctr" defTabSz="914400" rtl="1" eaLnBrk="1" fontAlgn="base" latinLnBrk="0" hangingPunct="1">
              <a:lnSpc>
                <a:spcPct val="100000"/>
              </a:lnSpc>
              <a:spcBef>
                <a:spcPct val="0"/>
              </a:spcBef>
              <a:spcAft>
                <a:spcPts val="1000"/>
              </a:spcAft>
              <a:buClrTx/>
              <a:buSzTx/>
              <a:buFont typeface="Calibri" pitchFamily="34" charset="0"/>
              <a:buChar char="-"/>
              <a:tabLst/>
            </a:pPr>
            <a:r>
              <a:rPr kumimoji="0" lang="fa-IR" sz="1200" b="1" i="0" u="none" strike="noStrike" cap="none" normalizeH="0" baseline="0" dirty="0" smtClean="0">
                <a:ln>
                  <a:noFill/>
                </a:ln>
                <a:solidFill>
                  <a:schemeClr val="tx1"/>
                </a:solidFill>
                <a:effectLst/>
                <a:latin typeface="Calibri" pitchFamily="34" charset="0"/>
                <a:ea typeface="Arial" pitchFamily="34" charset="0"/>
                <a:cs typeface="B Nazanin" pitchFamily="2" charset="-78"/>
              </a:rPr>
              <a:t>مکانیزم ، زمان و چگونگی بروز سوختگی</a:t>
            </a:r>
            <a:endParaRPr kumimoji="0" lang="en-US" sz="1200" b="1" i="0" u="none" strike="noStrike" cap="none" normalizeH="0" baseline="0" dirty="0" smtClean="0">
              <a:ln>
                <a:noFill/>
              </a:ln>
              <a:solidFill>
                <a:schemeClr val="tx1"/>
              </a:solidFill>
              <a:effectLst/>
              <a:latin typeface="Calibri" pitchFamily="34" charset="0"/>
              <a:ea typeface="Arial" pitchFamily="34" charset="0"/>
              <a:cs typeface="B Nazanin" pitchFamily="2" charset="-78"/>
            </a:endParaRPr>
          </a:p>
          <a:p>
            <a:pPr marL="0" marR="1143000" lvl="0" indent="0" algn="ctr" defTabSz="914400" rtl="1" eaLnBrk="1" fontAlgn="base" latinLnBrk="0" hangingPunct="1">
              <a:lnSpc>
                <a:spcPct val="100000"/>
              </a:lnSpc>
              <a:spcBef>
                <a:spcPct val="0"/>
              </a:spcBef>
              <a:spcAft>
                <a:spcPts val="1000"/>
              </a:spcAft>
              <a:buClrTx/>
              <a:buSzTx/>
              <a:buFont typeface="Calibri" pitchFamily="34" charset="0"/>
              <a:buChar char="-"/>
              <a:tabLst/>
            </a:pPr>
            <a:r>
              <a:rPr kumimoji="0" lang="fa-IR" sz="1200" b="1" i="0" u="none" strike="noStrike" cap="none" normalizeH="0" baseline="0" dirty="0" smtClean="0">
                <a:ln>
                  <a:noFill/>
                </a:ln>
                <a:solidFill>
                  <a:schemeClr val="tx1"/>
                </a:solidFill>
                <a:effectLst/>
                <a:latin typeface="Calibri" pitchFamily="34" charset="0"/>
                <a:ea typeface="Arial" pitchFamily="34" charset="0"/>
                <a:cs typeface="B Nazanin" pitchFamily="2" charset="-78"/>
              </a:rPr>
              <a:t>   دریافت اقدامات حمایتی اولیه ، نوع اقدام</a:t>
            </a:r>
            <a:endParaRPr kumimoji="0" lang="en-US" sz="1200" b="1" i="0" u="none" strike="noStrike" cap="none" normalizeH="0" baseline="0" dirty="0" smtClean="0">
              <a:ln>
                <a:noFill/>
              </a:ln>
              <a:solidFill>
                <a:schemeClr val="tx1"/>
              </a:solidFill>
              <a:effectLst/>
              <a:latin typeface="Calibri" pitchFamily="34" charset="0"/>
              <a:ea typeface="Arial" pitchFamily="34" charset="0"/>
              <a:cs typeface="B Nazanin" pitchFamily="2" charset="-78"/>
            </a:endParaRPr>
          </a:p>
          <a:p>
            <a:pPr marL="0" marR="0" lvl="0" indent="0" algn="ctr" defTabSz="914400" rtl="1" eaLnBrk="1" fontAlgn="base" latinLnBrk="0" hangingPunct="1">
              <a:lnSpc>
                <a:spcPct val="100000"/>
              </a:lnSpc>
              <a:spcBef>
                <a:spcPct val="0"/>
              </a:spcBef>
              <a:spcAft>
                <a:spcPts val="1000"/>
              </a:spcAft>
              <a:buClrTx/>
              <a:buSzTx/>
              <a:buFont typeface="Calibri" pitchFamily="34" charset="0"/>
              <a:buChar char="-"/>
              <a:tabLst/>
            </a:pPr>
            <a:r>
              <a:rPr kumimoji="0" lang="fa-IR" sz="1200" b="1" i="0" u="none" strike="noStrike" cap="none" normalizeH="0" baseline="0" dirty="0" smtClean="0">
                <a:ln>
                  <a:noFill/>
                </a:ln>
                <a:solidFill>
                  <a:schemeClr val="tx1"/>
                </a:solidFill>
                <a:effectLst/>
                <a:latin typeface="Calibri" pitchFamily="34" charset="0"/>
                <a:ea typeface="Arial" pitchFamily="34" charset="0"/>
                <a:cs typeface="B Nazanin" pitchFamily="2" charset="-78"/>
              </a:rPr>
              <a:t>مدت زمان اقدام انجام شده ، خنک نمودن موضع در 3 ساعت اول</a:t>
            </a:r>
            <a:endParaRPr kumimoji="0" lang="en-US" sz="1200" b="1" i="0" u="none" strike="noStrike" cap="none" normalizeH="0" baseline="0" dirty="0" smtClean="0">
              <a:ln>
                <a:noFill/>
              </a:ln>
              <a:solidFill>
                <a:schemeClr val="tx1"/>
              </a:solidFill>
              <a:effectLst/>
              <a:latin typeface="Calibri" pitchFamily="34" charset="0"/>
              <a:ea typeface="Arial" pitchFamily="34" charset="0"/>
              <a:cs typeface="B Nazanin" pitchFamily="2" charset="-78"/>
            </a:endParaRPr>
          </a:p>
          <a:p>
            <a:pPr marL="0" marR="0" lvl="0" indent="0" algn="ctr" defTabSz="914400" rtl="1" eaLnBrk="1" fontAlgn="base" latinLnBrk="0" hangingPunct="1">
              <a:lnSpc>
                <a:spcPct val="100000"/>
              </a:lnSpc>
              <a:spcBef>
                <a:spcPct val="0"/>
              </a:spcBef>
              <a:spcAft>
                <a:spcPts val="1000"/>
              </a:spcAft>
              <a:buClrTx/>
              <a:buSzTx/>
              <a:buFont typeface="Calibri" pitchFamily="34" charset="0"/>
              <a:buChar char="-"/>
              <a:tabLst/>
            </a:pPr>
            <a:r>
              <a:rPr kumimoji="0" lang="fa-IR" sz="1200" b="1" i="0" u="none" strike="noStrike" cap="none" normalizeH="0" baseline="0" dirty="0" smtClean="0">
                <a:ln>
                  <a:noFill/>
                </a:ln>
                <a:solidFill>
                  <a:schemeClr val="tx1"/>
                </a:solidFill>
                <a:effectLst/>
                <a:latin typeface="Calibri" pitchFamily="34" charset="0"/>
                <a:ea typeface="Arial" pitchFamily="34" charset="0"/>
                <a:cs typeface="B Nazanin" pitchFamily="2" charset="-78"/>
              </a:rPr>
              <a:t>خارج شدن لباس</a:t>
            </a:r>
            <a:endParaRPr kumimoji="0" lang="en-US" sz="1200" b="1" i="0" u="none" strike="noStrike" cap="none" normalizeH="0" baseline="0" dirty="0" smtClean="0">
              <a:ln>
                <a:noFill/>
              </a:ln>
              <a:solidFill>
                <a:schemeClr val="tx1"/>
              </a:solidFill>
              <a:effectLst/>
              <a:latin typeface="Calibri" pitchFamily="34" charset="0"/>
              <a:ea typeface="Arial" pitchFamily="34" charset="0"/>
              <a:cs typeface="B Nazanin" pitchFamily="2" charset="-7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460" name="Oval 43"/>
          <p:cNvSpPr>
            <a:spLocks noChangeArrowheads="1"/>
          </p:cNvSpPr>
          <p:nvPr/>
        </p:nvSpPr>
        <p:spPr bwMode="auto">
          <a:xfrm>
            <a:off x="2714612" y="1571612"/>
            <a:ext cx="3571900" cy="571504"/>
          </a:xfrm>
          <a:prstGeom prst="ellipse">
            <a:avLst/>
          </a:prstGeom>
          <a:solidFill>
            <a:srgbClr val="4F81BD"/>
          </a:solidFill>
          <a:ln w="38100">
            <a:solidFill>
              <a:srgbClr val="F2F2F2"/>
            </a:solidFill>
            <a:round/>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a-IR" sz="1400" b="0" i="0" u="none" strike="noStrike" cap="none" normalizeH="0" baseline="0" dirty="0" smtClean="0">
                <a:ln>
                  <a:noFill/>
                </a:ln>
                <a:solidFill>
                  <a:schemeClr val="tx1"/>
                </a:solidFill>
                <a:effectLst/>
                <a:latin typeface="Calibri" pitchFamily="34" charset="0"/>
                <a:ea typeface="Arial" pitchFamily="34" charset="0"/>
                <a:cs typeface="B Nazanin" pitchFamily="2" charset="-78"/>
              </a:rPr>
              <a:t>اقدامات اولیه و ثانویه را انجام دهید</a:t>
            </a:r>
            <a:r>
              <a:rPr kumimoji="0" lang="en-US" sz="1400" b="0" i="0" u="none" strike="noStrike" cap="none" normalizeH="0" baseline="0" dirty="0" smtClean="0">
                <a:ln>
                  <a:noFill/>
                </a:ln>
                <a:solidFill>
                  <a:schemeClr val="tx1"/>
                </a:solidFill>
                <a:effectLst/>
                <a:latin typeface="Calibri" pitchFamily="34" charset="0"/>
                <a:ea typeface="Arial" pitchFamily="34" charset="0"/>
                <a:cs typeface="B Nazanin" pitchFamily="2" charset="-78"/>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idx="1"/>
          </p:nvPr>
        </p:nvSpPr>
        <p:spPr>
          <a:xfrm>
            <a:off x="457200" y="0"/>
            <a:ext cx="8229600" cy="6007100"/>
          </a:xfrm>
        </p:spPr>
        <p:txBody>
          <a:bodyPr/>
          <a:lstStyle/>
          <a:p>
            <a:pPr algn="ctr"/>
            <a:endParaRPr lang="en-US" dirty="0"/>
          </a:p>
        </p:txBody>
      </p:sp>
      <p:sp>
        <p:nvSpPr>
          <p:cNvPr id="5" name="Down Arrow 4"/>
          <p:cNvSpPr/>
          <p:nvPr/>
        </p:nvSpPr>
        <p:spPr>
          <a:xfrm>
            <a:off x="4500562" y="214290"/>
            <a:ext cx="71438" cy="5715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45"/>
          <p:cNvSpPr>
            <a:spLocks noChangeArrowheads="1"/>
          </p:cNvSpPr>
          <p:nvPr/>
        </p:nvSpPr>
        <p:spPr bwMode="auto">
          <a:xfrm>
            <a:off x="3143240" y="857232"/>
            <a:ext cx="2638432" cy="785817"/>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a-IR" sz="2400" b="0" i="0" u="none" strike="noStrike" cap="none" normalizeH="0" baseline="0" dirty="0" smtClean="0">
                <a:ln>
                  <a:noFill/>
                </a:ln>
                <a:solidFill>
                  <a:srgbClr val="FF0000"/>
                </a:solidFill>
                <a:effectLst/>
                <a:latin typeface="Calibri" pitchFamily="34" charset="0"/>
                <a:ea typeface="Arial" pitchFamily="34" charset="0"/>
                <a:cs typeface="B Nazanin" pitchFamily="2" charset="-78"/>
              </a:rPr>
              <a:t>کنترل درد بیمار</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0" name="Down Arrow 9"/>
          <p:cNvSpPr/>
          <p:nvPr/>
        </p:nvSpPr>
        <p:spPr>
          <a:xfrm>
            <a:off x="4500562" y="1785926"/>
            <a:ext cx="71438" cy="6429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2928926" y="2500306"/>
            <a:ext cx="3214710" cy="9286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a:solidFill>
                  <a:srgbClr val="7030A0"/>
                </a:solidFill>
              </a:rPr>
              <a:t>محاسبه درصد سوختگی با قانون 9</a:t>
            </a:r>
            <a:endParaRPr lang="en-US" dirty="0">
              <a:solidFill>
                <a:srgbClr val="7030A0"/>
              </a:solidFill>
            </a:endParaRPr>
          </a:p>
        </p:txBody>
      </p:sp>
      <p:sp>
        <p:nvSpPr>
          <p:cNvPr id="12" name="Down Arrow 11"/>
          <p:cNvSpPr/>
          <p:nvPr/>
        </p:nvSpPr>
        <p:spPr>
          <a:xfrm>
            <a:off x="4500562" y="3643314"/>
            <a:ext cx="45719" cy="10001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0"/>
            <a:ext cx="8229600" cy="6007291"/>
          </a:xfrm>
        </p:spPr>
        <p:txBody>
          <a:bodyPr/>
          <a:lstStyle/>
          <a:p>
            <a:pPr>
              <a:buNone/>
            </a:pPr>
            <a:endParaRPr lang="en-US" dirty="0"/>
          </a:p>
        </p:txBody>
      </p:sp>
      <p:sp>
        <p:nvSpPr>
          <p:cNvPr id="4" name="Oval 3"/>
          <p:cNvSpPr/>
          <p:nvPr/>
        </p:nvSpPr>
        <p:spPr>
          <a:xfrm>
            <a:off x="500034" y="142852"/>
            <a:ext cx="7715304" cy="38576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05" name="Rectangle 1"/>
          <p:cNvSpPr>
            <a:spLocks noChangeArrowheads="1"/>
          </p:cNvSpPr>
          <p:nvPr/>
        </p:nvSpPr>
        <p:spPr bwMode="auto">
          <a:xfrm>
            <a:off x="2000232" y="714356"/>
            <a:ext cx="5072098" cy="28007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tab pos="923925" algn="l"/>
              </a:tabLst>
            </a:pPr>
            <a:r>
              <a:rPr kumimoji="0" lang="fa-IR" sz="1600" b="1" i="0" u="none" strike="noStrike" cap="none" normalizeH="0" baseline="0" dirty="0" smtClean="0">
                <a:ln>
                  <a:noFill/>
                </a:ln>
                <a:solidFill>
                  <a:srgbClr val="FF0000"/>
                </a:solidFill>
                <a:effectLst/>
                <a:latin typeface="Calibri" pitchFamily="34" charset="0"/>
                <a:ea typeface="Calibri" pitchFamily="34" charset="0"/>
                <a:cs typeface="B Nazanin" pitchFamily="2" charset="-78"/>
              </a:rPr>
              <a:t>آیا احتیاج به ارجاع دارد؟</a:t>
            </a:r>
            <a:endParaRPr kumimoji="0" lang="en-US" sz="1600" b="0" i="0" u="none" strike="noStrike" cap="none" normalizeH="0" baseline="0" dirty="0" smtClean="0">
              <a:ln>
                <a:noFill/>
              </a:ln>
              <a:solidFill>
                <a:srgbClr val="FFFF0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923925" algn="l"/>
              </a:tabLst>
            </a:pPr>
            <a:r>
              <a:rPr kumimoji="0" lang="en-US" sz="1600" b="1" i="0" u="none" strike="noStrike" cap="none" normalizeH="0" baseline="0" dirty="0" smtClean="0">
                <a:ln>
                  <a:noFill/>
                </a:ln>
                <a:solidFill>
                  <a:srgbClr val="FFFF00"/>
                </a:solidFill>
                <a:effectLst/>
                <a:latin typeface="Calibri" pitchFamily="34" charset="0"/>
                <a:ea typeface="Calibri" pitchFamily="34" charset="0"/>
                <a:cs typeface="B Nazanin" pitchFamily="2" charset="-78"/>
              </a:rPr>
              <a:t>  </a:t>
            </a:r>
            <a:r>
              <a:rPr kumimoji="0" lang="fa-IR" sz="1600" b="1" i="0" u="none" strike="noStrike" cap="none" normalizeH="0" baseline="0" dirty="0" smtClean="0">
                <a:ln>
                  <a:noFill/>
                </a:ln>
                <a:solidFill>
                  <a:srgbClr val="FFFF00"/>
                </a:solidFill>
                <a:effectLst/>
                <a:latin typeface="Calibri" pitchFamily="34" charset="0"/>
                <a:ea typeface="Calibri" pitchFamily="34" charset="0"/>
                <a:cs typeface="B Nazanin" pitchFamily="2" charset="-78"/>
              </a:rPr>
              <a:t>بالای 10% در بالغین و بالای</a:t>
            </a:r>
            <a:r>
              <a:rPr kumimoji="0" lang="en-US" sz="1600" b="1" i="0" u="none" strike="noStrike" cap="none" normalizeH="0" baseline="0" dirty="0" smtClean="0">
                <a:ln>
                  <a:noFill/>
                </a:ln>
                <a:solidFill>
                  <a:srgbClr val="FFFF00"/>
                </a:solidFill>
                <a:effectLst/>
                <a:latin typeface="Calibri" pitchFamily="34" charset="0"/>
                <a:ea typeface="Calibri" pitchFamily="34" charset="0"/>
                <a:cs typeface="B Nazanin" pitchFamily="2" charset="-78"/>
              </a:rPr>
              <a:t>  </a:t>
            </a:r>
            <a:r>
              <a:rPr kumimoji="0" lang="fa-IR" sz="1600" b="1" i="0" u="none" strike="noStrike" cap="none" normalizeH="0" baseline="0" dirty="0" smtClean="0">
                <a:ln>
                  <a:noFill/>
                </a:ln>
                <a:solidFill>
                  <a:srgbClr val="FFFF00"/>
                </a:solidFill>
                <a:effectLst/>
                <a:latin typeface="Calibri" pitchFamily="34" charset="0"/>
                <a:ea typeface="Calibri" pitchFamily="34" charset="0"/>
                <a:cs typeface="B Nazanin" pitchFamily="2" charset="-78"/>
              </a:rPr>
              <a:t>5% در اطفال</a:t>
            </a:r>
            <a:r>
              <a:rPr kumimoji="0" lang="en-US" sz="1600" b="1" i="0" u="none" strike="noStrike" cap="none" normalizeH="0" baseline="0" dirty="0" smtClean="0">
                <a:ln>
                  <a:noFill/>
                </a:ln>
                <a:solidFill>
                  <a:srgbClr val="FFFF00"/>
                </a:solidFill>
                <a:effectLst/>
                <a:latin typeface="Calibri" pitchFamily="34" charset="0"/>
                <a:ea typeface="Calibri" pitchFamily="34" charset="0"/>
                <a:cs typeface="B Nazanin" pitchFamily="2" charset="-78"/>
              </a:rPr>
              <a:t>partial</a:t>
            </a:r>
            <a:r>
              <a:rPr kumimoji="0" lang="fa-IR" sz="1600" b="1" i="0" u="none" strike="noStrike" cap="none" normalizeH="0" baseline="0" dirty="0" smtClean="0">
                <a:ln>
                  <a:noFill/>
                </a:ln>
                <a:solidFill>
                  <a:srgbClr val="FFFF00"/>
                </a:solidFill>
                <a:effectLst/>
                <a:latin typeface="Calibri" pitchFamily="34" charset="0"/>
                <a:ea typeface="Calibri" pitchFamily="34" charset="0"/>
                <a:cs typeface="B Nazanin" pitchFamily="2" charset="-78"/>
              </a:rPr>
              <a:t> یا</a:t>
            </a:r>
            <a:r>
              <a:rPr kumimoji="0" lang="en-US" sz="1600" b="1" i="0" u="none" strike="noStrike" cap="none" normalizeH="0" baseline="0" dirty="0" smtClean="0">
                <a:ln>
                  <a:noFill/>
                </a:ln>
                <a:solidFill>
                  <a:srgbClr val="FFFF00"/>
                </a:solidFill>
                <a:effectLst/>
                <a:latin typeface="Calibri" pitchFamily="34" charset="0"/>
                <a:ea typeface="Calibri" pitchFamily="34" charset="0"/>
                <a:cs typeface="B Nazanin" pitchFamily="2" charset="-78"/>
              </a:rPr>
              <a:t> Full thickness</a:t>
            </a:r>
            <a:r>
              <a:rPr kumimoji="0" lang="fa-IR" sz="1600" b="1" i="0" u="none" strike="noStrike" cap="none" normalizeH="0" baseline="0" dirty="0" smtClean="0">
                <a:ln>
                  <a:noFill/>
                </a:ln>
                <a:solidFill>
                  <a:srgbClr val="FFFF00"/>
                </a:solidFill>
                <a:effectLst/>
                <a:latin typeface="Calibri" pitchFamily="34" charset="0"/>
                <a:ea typeface="Calibri" pitchFamily="34" charset="0"/>
                <a:cs typeface="B Nazanin" pitchFamily="2" charset="-78"/>
              </a:rPr>
              <a:t>سوختگی</a:t>
            </a:r>
            <a:r>
              <a:rPr kumimoji="0" lang="en-US" sz="1600" b="1" i="0" u="none" strike="noStrike" cap="none" normalizeH="0" baseline="0" dirty="0" smtClean="0">
                <a:ln>
                  <a:noFill/>
                </a:ln>
                <a:solidFill>
                  <a:srgbClr val="FFFF00"/>
                </a:solidFill>
                <a:effectLst/>
                <a:latin typeface="Calibri" pitchFamily="34" charset="0"/>
                <a:ea typeface="Calibri" pitchFamily="34" charset="0"/>
                <a:cs typeface="B Nazanin" pitchFamily="2" charset="-78"/>
              </a:rPr>
              <a:t> </a:t>
            </a:r>
            <a:endParaRPr kumimoji="0" lang="en-US" sz="1600" b="0" i="0" u="none" strike="noStrike" cap="none" normalizeH="0" baseline="0" dirty="0" smtClean="0">
              <a:ln>
                <a:noFill/>
              </a:ln>
              <a:solidFill>
                <a:srgbClr val="FFFF00"/>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Char char="•"/>
              <a:tabLst>
                <a:tab pos="923925" algn="l"/>
              </a:tabLst>
            </a:pPr>
            <a:r>
              <a:rPr kumimoji="0" lang="fa-IR" sz="1600" b="1" i="0" u="none" strike="noStrike" cap="none" normalizeH="0" baseline="0" dirty="0" smtClean="0">
                <a:ln>
                  <a:noFill/>
                </a:ln>
                <a:solidFill>
                  <a:srgbClr val="FFFF00"/>
                </a:solidFill>
                <a:effectLst/>
                <a:latin typeface="Calibri" pitchFamily="34" charset="0"/>
                <a:ea typeface="Calibri" pitchFamily="34" charset="0"/>
                <a:cs typeface="B Nazanin" pitchFamily="2" charset="-78"/>
              </a:rPr>
              <a:t>سوختگی  در نواحی مهم مثل صورت یا گردن ، دستها ، پا ، پرینه ، ژنیتالیا و مفاصل بزرگ</a:t>
            </a:r>
            <a:endParaRPr kumimoji="0" lang="en-US" sz="1600" b="0" i="0" u="none" strike="noStrike" cap="none" normalizeH="0" baseline="0" dirty="0" smtClean="0">
              <a:ln>
                <a:noFill/>
              </a:ln>
              <a:solidFill>
                <a:srgbClr val="FFFF00"/>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Char char="•"/>
              <a:tabLst>
                <a:tab pos="923925" algn="l"/>
              </a:tabLst>
            </a:pPr>
            <a:r>
              <a:rPr kumimoji="0" lang="fa-IR" sz="1600" b="1" i="0" u="none" strike="noStrike" cap="none" normalizeH="0" baseline="0" dirty="0" smtClean="0">
                <a:ln>
                  <a:noFill/>
                </a:ln>
                <a:solidFill>
                  <a:srgbClr val="FFFF00"/>
                </a:solidFill>
                <a:effectLst/>
                <a:latin typeface="Calibri" pitchFamily="34" charset="0"/>
                <a:ea typeface="Calibri" pitchFamily="34" charset="0"/>
                <a:cs typeface="B Nazanin" pitchFamily="2" charset="-78"/>
              </a:rPr>
              <a:t>سوختگی با مواد شیمیایی یا با الکتریسیته</a:t>
            </a:r>
            <a:endParaRPr kumimoji="0" lang="en-US" sz="1600" b="0" i="0" u="none" strike="noStrike" cap="none" normalizeH="0" baseline="0" dirty="0" smtClean="0">
              <a:ln>
                <a:noFill/>
              </a:ln>
              <a:solidFill>
                <a:srgbClr val="FFFF00"/>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Char char="•"/>
              <a:tabLst>
                <a:tab pos="923925" algn="l"/>
              </a:tabLst>
            </a:pPr>
            <a:r>
              <a:rPr kumimoji="0" lang="fa-IR" sz="1600" b="1" i="0" u="none" strike="noStrike" cap="none" normalizeH="0" baseline="0" dirty="0" smtClean="0">
                <a:ln>
                  <a:noFill/>
                </a:ln>
                <a:solidFill>
                  <a:srgbClr val="FFFF00"/>
                </a:solidFill>
                <a:effectLst/>
                <a:latin typeface="Calibri" pitchFamily="34" charset="0"/>
                <a:ea typeface="Calibri" pitchFamily="34" charset="0"/>
                <a:cs typeface="B Nazanin" pitchFamily="2" charset="-78"/>
              </a:rPr>
              <a:t>سوختگی دور تا دور یک اندام</a:t>
            </a:r>
            <a:endParaRPr kumimoji="0" lang="en-US" sz="1600" b="0" i="0" u="none" strike="noStrike" cap="none" normalizeH="0" baseline="0" dirty="0" smtClean="0">
              <a:ln>
                <a:noFill/>
              </a:ln>
              <a:solidFill>
                <a:srgbClr val="FFFF00"/>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Char char="•"/>
              <a:tabLst>
                <a:tab pos="923925" algn="l"/>
              </a:tabLst>
            </a:pPr>
            <a:r>
              <a:rPr kumimoji="0" lang="fa-IR" sz="1600" b="1" i="0" u="none" strike="noStrike" cap="none" normalizeH="0" baseline="0" dirty="0" smtClean="0">
                <a:ln>
                  <a:noFill/>
                </a:ln>
                <a:solidFill>
                  <a:srgbClr val="FFFF00"/>
                </a:solidFill>
                <a:effectLst/>
                <a:latin typeface="Calibri" pitchFamily="34" charset="0"/>
                <a:ea typeface="Calibri" pitchFamily="34" charset="0"/>
                <a:cs typeface="B Nazanin" pitchFamily="2" charset="-78"/>
              </a:rPr>
              <a:t>سوختگی همراه با تروما یا یک بیماری زمینه ای که از قبل وجود داشته است</a:t>
            </a:r>
            <a:endParaRPr kumimoji="0" lang="en-US" sz="1600" b="0" i="0" u="none" strike="noStrike" cap="none" normalizeH="0" baseline="0" dirty="0" smtClean="0">
              <a:ln>
                <a:noFill/>
              </a:ln>
              <a:solidFill>
                <a:srgbClr val="FFFF00"/>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Char char="•"/>
              <a:tabLst>
                <a:tab pos="923925" algn="l"/>
              </a:tabLst>
            </a:pPr>
            <a:r>
              <a:rPr kumimoji="0" lang="fa-IR" sz="1600" b="1" i="0" u="none" strike="noStrike" cap="none" normalizeH="0" baseline="0" dirty="0" smtClean="0">
                <a:ln>
                  <a:noFill/>
                </a:ln>
                <a:solidFill>
                  <a:srgbClr val="FFFF00"/>
                </a:solidFill>
                <a:effectLst/>
                <a:latin typeface="Calibri" pitchFamily="34" charset="0"/>
                <a:ea typeface="Calibri" pitchFamily="34" charset="0"/>
                <a:cs typeface="B Nazanin" pitchFamily="2" charset="-78"/>
              </a:rPr>
              <a:t>سوختگی که غیر تصادفی بنظر بیاید</a:t>
            </a:r>
            <a:endParaRPr kumimoji="0" lang="en-US" sz="1600" b="1" i="0" u="none" strike="noStrike" cap="none" normalizeH="0" baseline="0" dirty="0" smtClean="0">
              <a:ln>
                <a:noFill/>
              </a:ln>
              <a:solidFill>
                <a:srgbClr val="FFFF00"/>
              </a:solidFill>
              <a:effectLst/>
              <a:latin typeface="Calibri" pitchFamily="34" charset="0"/>
              <a:ea typeface="Calibri" pitchFamily="34" charset="0"/>
              <a:cs typeface="B Nazanin" pitchFamily="2" charset="-78"/>
            </a:endParaRPr>
          </a:p>
          <a:p>
            <a:pPr marL="0" marR="0" lvl="0" indent="0" algn="ctr" defTabSz="914400" rtl="0" eaLnBrk="0" fontAlgn="base" latinLnBrk="0" hangingPunct="0">
              <a:lnSpc>
                <a:spcPct val="100000"/>
              </a:lnSpc>
              <a:spcBef>
                <a:spcPct val="0"/>
              </a:spcBef>
              <a:spcAft>
                <a:spcPct val="0"/>
              </a:spcAft>
              <a:buClrTx/>
              <a:buSzTx/>
              <a:buFontTx/>
              <a:buNone/>
              <a:tabLst>
                <a:tab pos="923925" algn="l"/>
              </a:tabLst>
            </a:pPr>
            <a:r>
              <a:rPr kumimoji="0" lang="fa-IR" sz="1600" b="1" i="0" u="none" strike="noStrike" cap="none" normalizeH="0" baseline="0" dirty="0" smtClean="0">
                <a:ln>
                  <a:noFill/>
                </a:ln>
                <a:solidFill>
                  <a:srgbClr val="FFFF00"/>
                </a:solidFill>
                <a:effectLst/>
                <a:latin typeface="Calibri" pitchFamily="34" charset="0"/>
                <a:ea typeface="Calibri" pitchFamily="34" charset="0"/>
                <a:cs typeface="B Nazanin" pitchFamily="2" charset="-78"/>
              </a:rPr>
              <a:t>حاملگی با سوختگی پوستی</a:t>
            </a:r>
            <a:r>
              <a:rPr kumimoji="0" lang="en-US" sz="800" b="0" i="0" u="none" strike="noStrike" cap="none" normalizeH="0" baseline="0" dirty="0" smtClean="0">
                <a:ln>
                  <a:noFill/>
                </a:ln>
                <a:solidFill>
                  <a:schemeClr val="tx1"/>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Down Arrow 5"/>
          <p:cNvSpPr/>
          <p:nvPr/>
        </p:nvSpPr>
        <p:spPr>
          <a:xfrm>
            <a:off x="2643174" y="3929066"/>
            <a:ext cx="45719" cy="92869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p:nvPr/>
        </p:nvSpPr>
        <p:spPr>
          <a:xfrm>
            <a:off x="6429388" y="3857628"/>
            <a:ext cx="71438" cy="10001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0"/>
            <a:ext cx="8229600" cy="6007291"/>
          </a:xfrm>
        </p:spPr>
        <p:txBody>
          <a:bodyPr/>
          <a:lstStyle/>
          <a:p>
            <a:pPr>
              <a:buNone/>
            </a:pPr>
            <a:endParaRPr lang="en-US" dirty="0"/>
          </a:p>
        </p:txBody>
      </p:sp>
      <p:sp>
        <p:nvSpPr>
          <p:cNvPr id="4" name="Down Arrow 3"/>
          <p:cNvSpPr/>
          <p:nvPr/>
        </p:nvSpPr>
        <p:spPr>
          <a:xfrm>
            <a:off x="2571736" y="285728"/>
            <a:ext cx="45719"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own Arrow 4"/>
          <p:cNvSpPr/>
          <p:nvPr/>
        </p:nvSpPr>
        <p:spPr>
          <a:xfrm>
            <a:off x="6500826" y="214290"/>
            <a:ext cx="45719" cy="107157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2000232" y="1357298"/>
            <a:ext cx="1143008" cy="428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fontAlgn="base">
              <a:spcBef>
                <a:spcPct val="0"/>
              </a:spcBef>
              <a:spcAft>
                <a:spcPct val="0"/>
              </a:spcAft>
            </a:pPr>
            <a:r>
              <a:rPr kumimoji="0" lang="fa-IR" b="1"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خیر</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Oval 6"/>
          <p:cNvSpPr/>
          <p:nvPr/>
        </p:nvSpPr>
        <p:spPr>
          <a:xfrm>
            <a:off x="6000760" y="1357298"/>
            <a:ext cx="1071570" cy="5000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fontAlgn="base">
              <a:spcBef>
                <a:spcPct val="0"/>
              </a:spcBef>
              <a:spcAft>
                <a:spcPct val="0"/>
              </a:spcAft>
            </a:pPr>
            <a:r>
              <a:rPr kumimoji="0" lang="fa-IR" b="1"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بله</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Down Arrow 9"/>
          <p:cNvSpPr/>
          <p:nvPr/>
        </p:nvSpPr>
        <p:spPr>
          <a:xfrm>
            <a:off x="2571736" y="1928802"/>
            <a:ext cx="45719" cy="7858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Down Arrow 10"/>
          <p:cNvSpPr/>
          <p:nvPr/>
        </p:nvSpPr>
        <p:spPr>
          <a:xfrm>
            <a:off x="6572264" y="2000240"/>
            <a:ext cx="45719" cy="92869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a:off x="5500694" y="3214686"/>
            <a:ext cx="2428892" cy="150019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b="1" dirty="0">
                <a:solidFill>
                  <a:srgbClr val="FFFF00"/>
                </a:solidFill>
                <a:cs typeface="B Titr" pitchFamily="2" charset="-78"/>
              </a:rPr>
              <a:t>ارجاع به مرکز سوختگی</a:t>
            </a:r>
            <a:endParaRPr lang="en-US" dirty="0">
              <a:solidFill>
                <a:srgbClr val="FFFF00"/>
              </a:solidFill>
              <a:cs typeface="B Titr" pitchFamily="2" charset="-78"/>
            </a:endParaRPr>
          </a:p>
        </p:txBody>
      </p:sp>
      <p:sp>
        <p:nvSpPr>
          <p:cNvPr id="13" name="Rounded Rectangle 12"/>
          <p:cNvSpPr/>
          <p:nvPr/>
        </p:nvSpPr>
        <p:spPr>
          <a:xfrm rot="10800000">
            <a:off x="714348" y="2857496"/>
            <a:ext cx="4214842" cy="25717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3"/>
          <p:cNvSpPr>
            <a:spLocks noChangeArrowheads="1"/>
          </p:cNvSpPr>
          <p:nvPr/>
        </p:nvSpPr>
        <p:spPr bwMode="auto">
          <a:xfrm rot="10800000" flipV="1">
            <a:off x="1214414" y="3042727"/>
            <a:ext cx="3357586"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0" fontAlgn="base" latinLnBrk="0" hangingPunct="0">
              <a:lnSpc>
                <a:spcPct val="100000"/>
              </a:lnSpc>
              <a:spcBef>
                <a:spcPct val="0"/>
              </a:spcBef>
              <a:spcAft>
                <a:spcPct val="0"/>
              </a:spcAft>
              <a:buClrTx/>
              <a:buSzTx/>
              <a:buFontTx/>
              <a:buNone/>
              <a:tabLst>
                <a:tab pos="3810000" algn="l"/>
              </a:tabLst>
            </a:pPr>
            <a:r>
              <a:rPr kumimoji="0" lang="fa-IR" sz="2000" b="1" i="0" u="none" strike="noStrike" cap="none" normalizeH="0" baseline="0" dirty="0" smtClean="0">
                <a:ln>
                  <a:noFill/>
                </a:ln>
                <a:solidFill>
                  <a:srgbClr val="FFFF00"/>
                </a:solidFill>
                <a:effectLst/>
                <a:latin typeface="Calibri" pitchFamily="34" charset="0"/>
                <a:ea typeface="Calibri" pitchFamily="34" charset="0"/>
                <a:cs typeface="B Titr" pitchFamily="2" charset="-78"/>
              </a:rPr>
              <a:t>سوختگی خفیف </a:t>
            </a:r>
          </a:p>
          <a:p>
            <a:pPr marL="0" marR="0" lvl="0" indent="0" algn="ctr" defTabSz="914400" rtl="1" eaLnBrk="0" fontAlgn="base" latinLnBrk="0" hangingPunct="0">
              <a:lnSpc>
                <a:spcPct val="100000"/>
              </a:lnSpc>
              <a:spcBef>
                <a:spcPct val="0"/>
              </a:spcBef>
              <a:spcAft>
                <a:spcPct val="0"/>
              </a:spcAft>
              <a:buClrTx/>
              <a:buSzTx/>
              <a:buFontTx/>
              <a:buNone/>
              <a:tabLst>
                <a:tab pos="3810000" algn="l"/>
              </a:tabLst>
            </a:pPr>
            <a:r>
              <a:rPr kumimoji="0" lang="fa-IR" sz="2000" b="1" i="0" u="none" strike="noStrike" cap="none" normalizeH="0" baseline="0" dirty="0" smtClean="0">
                <a:ln>
                  <a:noFill/>
                </a:ln>
                <a:solidFill>
                  <a:srgbClr val="FFFF00"/>
                </a:solidFill>
                <a:effectLst/>
                <a:latin typeface="Calibri" pitchFamily="34" charset="0"/>
                <a:ea typeface="Calibri" pitchFamily="34" charset="0"/>
                <a:cs typeface="B Titr" pitchFamily="2" charset="-78"/>
              </a:rPr>
              <a:t>قابل کنترل در سایر بیمارستانها و مراکز درمانی</a:t>
            </a:r>
            <a:endParaRPr kumimoji="0" lang="en-US" sz="2000" b="0" i="0" u="none" strike="noStrike" cap="none" normalizeH="0" baseline="0" dirty="0" smtClean="0">
              <a:ln>
                <a:noFill/>
              </a:ln>
              <a:solidFill>
                <a:srgbClr val="FFFF00"/>
              </a:solidFill>
              <a:effectLst/>
              <a:latin typeface="Arial" pitchFamily="34" charset="0"/>
              <a:cs typeface="B Titr"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tab pos="3810000" algn="l"/>
              </a:tabLst>
            </a:pPr>
            <a:r>
              <a:rPr kumimoji="0" lang="fa-IR" sz="2000" b="1" i="0" u="none" strike="noStrike" cap="none" normalizeH="0" baseline="0" dirty="0" smtClean="0">
                <a:ln>
                  <a:noFill/>
                </a:ln>
                <a:solidFill>
                  <a:srgbClr val="FFFF00"/>
                </a:solidFill>
                <a:effectLst/>
                <a:latin typeface="Calibri" pitchFamily="34" charset="0"/>
                <a:ea typeface="Calibri" pitchFamily="34" charset="0"/>
                <a:cs typeface="B Titr" pitchFamily="2" charset="-78"/>
              </a:rPr>
              <a:t>ارزیابی زخم سوختگی</a:t>
            </a:r>
            <a:endParaRPr kumimoji="0" lang="en-US" sz="2000" b="0" i="0" u="none" strike="noStrike" cap="none" normalizeH="0" baseline="0" dirty="0" smtClean="0">
              <a:ln>
                <a:noFill/>
              </a:ln>
              <a:solidFill>
                <a:srgbClr val="FFFF00"/>
              </a:solidFill>
              <a:effectLst/>
              <a:latin typeface="Arial" pitchFamily="34" charset="0"/>
              <a:cs typeface="B Titr"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tab pos="3810000" algn="l"/>
              </a:tabLst>
            </a:pPr>
            <a:r>
              <a:rPr kumimoji="0" lang="fa-IR" sz="2000" b="1" i="0" u="none" strike="noStrike" cap="none" normalizeH="0" baseline="0" dirty="0" smtClean="0">
                <a:ln>
                  <a:noFill/>
                </a:ln>
                <a:solidFill>
                  <a:srgbClr val="FFFF00"/>
                </a:solidFill>
                <a:effectLst/>
                <a:latin typeface="Calibri" pitchFamily="34" charset="0"/>
                <a:ea typeface="Calibri" pitchFamily="34" charset="0"/>
                <a:cs typeface="B Titr" pitchFamily="2" charset="-78"/>
              </a:rPr>
              <a:t>پانسمان</a:t>
            </a:r>
            <a:endParaRPr kumimoji="0" lang="en-US" sz="2000" b="0" i="0" u="none" strike="noStrike" cap="none" normalizeH="0" baseline="0" dirty="0" smtClean="0">
              <a:ln>
                <a:noFill/>
              </a:ln>
              <a:solidFill>
                <a:srgbClr val="FFFF00"/>
              </a:solidFill>
              <a:effectLst/>
              <a:latin typeface="Arial" pitchFamily="34" charset="0"/>
              <a:cs typeface="B Titr"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tab pos="3810000" algn="l"/>
              </a:tabLst>
            </a:pPr>
            <a:r>
              <a:rPr kumimoji="0" lang="fa-IR" sz="2000" b="1" i="0" u="none" strike="noStrike" cap="none" normalizeH="0" baseline="0" dirty="0" smtClean="0">
                <a:ln>
                  <a:noFill/>
                </a:ln>
                <a:solidFill>
                  <a:srgbClr val="FFFF00"/>
                </a:solidFill>
                <a:effectLst/>
                <a:latin typeface="Calibri" pitchFamily="34" charset="0"/>
                <a:ea typeface="Calibri" pitchFamily="34" charset="0"/>
                <a:cs typeface="B Titr" pitchFamily="2" charset="-78"/>
              </a:rPr>
              <a:t>تجویز ضد درد در صورت نیاز</a:t>
            </a:r>
            <a:endParaRPr kumimoji="0" lang="fa-IR" sz="2000" b="0" i="0" u="none" strike="noStrike" cap="none" normalizeH="0" baseline="0" dirty="0" smtClean="0">
              <a:ln>
                <a:noFill/>
              </a:ln>
              <a:solidFill>
                <a:srgbClr val="FFFF00"/>
              </a:solidFill>
              <a:effectLst/>
              <a:latin typeface="Arial" pitchFamily="34" charset="0"/>
              <a:cs typeface="B Titr" pitchFamily="2" charset="-7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8596" y="285728"/>
            <a:ext cx="8229600" cy="1143000"/>
          </a:xfrm>
        </p:spPr>
        <p:txBody>
          <a:bodyPr>
            <a:normAutofit/>
          </a:bodyPr>
          <a:lstStyle/>
          <a:p>
            <a:pPr algn="ctr"/>
            <a:r>
              <a:rPr lang="fa-IR" sz="2200" dirty="0" smtClean="0">
                <a:cs typeface="B Titr" pitchFamily="2" charset="-78"/>
              </a:rPr>
              <a:t>الگوریتم تصمیم گیری برای پانسمان زخم سوختگی</a:t>
            </a:r>
            <a:r>
              <a:rPr lang="en-US" dirty="0" smtClean="0"/>
              <a:t/>
            </a:r>
            <a:br>
              <a:rPr lang="en-US" dirty="0" smtClean="0"/>
            </a:br>
            <a:endParaRPr lang="en-US" dirty="0"/>
          </a:p>
        </p:txBody>
      </p:sp>
      <p:sp>
        <p:nvSpPr>
          <p:cNvPr id="2" name="Content Placeholder 1"/>
          <p:cNvSpPr>
            <a:spLocks noGrp="1"/>
          </p:cNvSpPr>
          <p:nvPr>
            <p:ph idx="1"/>
          </p:nvPr>
        </p:nvSpPr>
        <p:spPr/>
        <p:txBody>
          <a:bodyPr/>
          <a:lstStyle/>
          <a:p>
            <a:pPr algn="ctr"/>
            <a:r>
              <a:rPr lang="fa-IR" dirty="0" smtClean="0"/>
              <a:t>بله</a:t>
            </a:r>
            <a:endParaRPr lang="en-US" dirty="0"/>
          </a:p>
        </p:txBody>
      </p:sp>
      <p:sp>
        <p:nvSpPr>
          <p:cNvPr id="4" name="Oval 3"/>
          <p:cNvSpPr/>
          <p:nvPr/>
        </p:nvSpPr>
        <p:spPr>
          <a:xfrm>
            <a:off x="857224" y="1571612"/>
            <a:ext cx="7429552" cy="10715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b="1" dirty="0">
                <a:solidFill>
                  <a:srgbClr val="FFFF00"/>
                </a:solidFill>
                <a:cs typeface="B Titr" pitchFamily="2" charset="-78"/>
              </a:rPr>
              <a:t>آیا اقدامات کافی دریافت کرده است ؟</a:t>
            </a:r>
            <a:endParaRPr lang="en-US" dirty="0">
              <a:solidFill>
                <a:srgbClr val="FFFF00"/>
              </a:solidFill>
              <a:cs typeface="B Titr" pitchFamily="2" charset="-78"/>
            </a:endParaRPr>
          </a:p>
        </p:txBody>
      </p:sp>
      <p:sp>
        <p:nvSpPr>
          <p:cNvPr id="7" name="Down Arrow 6"/>
          <p:cNvSpPr/>
          <p:nvPr/>
        </p:nvSpPr>
        <p:spPr>
          <a:xfrm>
            <a:off x="928662" y="2643182"/>
            <a:ext cx="1643074" cy="928694"/>
          </a:xfrm>
          <a:prstGeom prst="downArrow">
            <a:avLst>
              <a:gd name="adj1" fmla="val 5000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b="1" dirty="0" smtClean="0">
                <a:solidFill>
                  <a:srgbClr val="FFFF00"/>
                </a:solidFill>
                <a:cs typeface="B Titr" pitchFamily="2" charset="-78"/>
              </a:rPr>
              <a:t>بله</a:t>
            </a:r>
            <a:endParaRPr lang="en-US" b="1" dirty="0">
              <a:solidFill>
                <a:srgbClr val="FFFF00"/>
              </a:solidFill>
              <a:cs typeface="B Titr" pitchFamily="2" charset="-78"/>
            </a:endParaRPr>
          </a:p>
        </p:txBody>
      </p:sp>
      <p:sp>
        <p:nvSpPr>
          <p:cNvPr id="8" name="Down Arrow 7"/>
          <p:cNvSpPr/>
          <p:nvPr/>
        </p:nvSpPr>
        <p:spPr>
          <a:xfrm flipH="1">
            <a:off x="6215074" y="2643182"/>
            <a:ext cx="1525917" cy="92869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rgbClr val="FFFF00"/>
                </a:solidFill>
                <a:cs typeface="B Titr" pitchFamily="2" charset="-78"/>
              </a:rPr>
              <a:t>خیر</a:t>
            </a:r>
            <a:endParaRPr lang="en-US" dirty="0">
              <a:solidFill>
                <a:srgbClr val="FFFF00"/>
              </a:solidFill>
              <a:cs typeface="B Titr" pitchFamily="2" charset="-78"/>
            </a:endParaRPr>
          </a:p>
        </p:txBody>
      </p:sp>
      <p:sp>
        <p:nvSpPr>
          <p:cNvPr id="31751" name="Oval 59"/>
          <p:cNvSpPr>
            <a:spLocks noChangeArrowheads="1"/>
          </p:cNvSpPr>
          <p:nvPr/>
        </p:nvSpPr>
        <p:spPr bwMode="auto">
          <a:xfrm rot="10800000" flipV="1">
            <a:off x="571472" y="3643314"/>
            <a:ext cx="2928958" cy="2357454"/>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571500" lvl="0" indent="0" algn="ctr" defTabSz="914400" rtl="1" eaLnBrk="1" fontAlgn="base" latinLnBrk="0" hangingPunct="1">
              <a:lnSpc>
                <a:spcPct val="100000"/>
              </a:lnSpc>
              <a:spcBef>
                <a:spcPct val="0"/>
              </a:spcBef>
              <a:spcAft>
                <a:spcPts val="1000"/>
              </a:spcAft>
              <a:buClrTx/>
              <a:buSzTx/>
              <a:buFontTx/>
              <a:buNone/>
              <a:tabLst/>
            </a:pPr>
            <a:r>
              <a:rPr kumimoji="0" lang="fa-IR" sz="1600" b="1" i="0" u="none" strike="noStrike" cap="none" normalizeH="0" baseline="0" dirty="0" smtClean="0">
                <a:ln>
                  <a:noFill/>
                </a:ln>
                <a:solidFill>
                  <a:schemeClr val="tx1"/>
                </a:solidFill>
                <a:effectLst/>
                <a:latin typeface="Calibri" pitchFamily="34" charset="0"/>
                <a:ea typeface="Arial" pitchFamily="34" charset="0"/>
                <a:cs typeface="B Nazanin" pitchFamily="2" charset="-78"/>
              </a:rPr>
              <a:t>آیا سوختگی با شعله ، جریان الکتریکی ، روغن داغ یا تماس با منبع حرارتی ایجاد شده است ؟</a:t>
            </a:r>
          </a:p>
          <a:p>
            <a:pPr marL="0" marR="571500" lvl="0" indent="0" defTabSz="914400" rtl="1"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ea typeface="Arial" pitchFamily="34" charset="0"/>
                <a:cs typeface="B Nazanin" pitchFamily="2" charset="-78"/>
              </a:rPr>
              <a:t>	</a:t>
            </a:r>
          </a:p>
          <a:p>
            <a:pPr marL="0" marR="0" lvl="0" indent="0"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1752" name="Oval 58"/>
          <p:cNvSpPr>
            <a:spLocks noChangeArrowheads="1"/>
          </p:cNvSpPr>
          <p:nvPr/>
        </p:nvSpPr>
        <p:spPr bwMode="auto">
          <a:xfrm>
            <a:off x="5643570" y="3714752"/>
            <a:ext cx="3071834" cy="250033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571500" lvl="0" indent="0" defTabSz="914400" rtl="1" eaLnBrk="1" fontAlgn="base" latinLnBrk="0" hangingPunct="1">
              <a:lnSpc>
                <a:spcPct val="100000"/>
              </a:lnSpc>
              <a:spcBef>
                <a:spcPct val="0"/>
              </a:spcBef>
              <a:spcAft>
                <a:spcPts val="1000"/>
              </a:spcAft>
              <a:buClrTx/>
              <a:buSzTx/>
              <a:buFontTx/>
              <a:buNone/>
              <a:tabLst/>
            </a:pPr>
            <a:r>
              <a:rPr kumimoji="0" lang="fa-IR" sz="1600" b="1" i="0" u="none" strike="noStrike" cap="none" normalizeH="0" baseline="0" dirty="0" smtClean="0">
                <a:ln>
                  <a:noFill/>
                </a:ln>
                <a:solidFill>
                  <a:schemeClr val="tx1"/>
                </a:solidFill>
                <a:effectLst/>
                <a:latin typeface="Calibri" pitchFamily="34" charset="0"/>
                <a:ea typeface="Arial" pitchFamily="34" charset="0"/>
                <a:cs typeface="B Nazanin" pitchFamily="2" charset="-78"/>
              </a:rPr>
              <a:t>آیا سوختگی با شعله ، جریان الکتریکی ، روغن داغ یا تماس با منبع حرارتی ایجاد شده است ؟</a:t>
            </a:r>
          </a:p>
          <a:p>
            <a:pPr marL="0" marR="571500" lvl="0" indent="0" defTabSz="914400" rtl="1"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ea typeface="Arial" pitchFamily="34" charset="0"/>
                <a:cs typeface="B Nazanin" pitchFamily="2" charset="-78"/>
              </a:rPr>
              <a:t>	</a:t>
            </a:r>
          </a:p>
          <a:p>
            <a:pPr marL="0" marR="0" lvl="0" indent="0"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0"/>
            <a:ext cx="8229600" cy="6007291"/>
          </a:xfrm>
        </p:spPr>
        <p:txBody>
          <a:bodyPr/>
          <a:lstStyle/>
          <a:p>
            <a:endParaRPr lang="en-US" dirty="0"/>
          </a:p>
        </p:txBody>
      </p:sp>
      <p:sp>
        <p:nvSpPr>
          <p:cNvPr id="4" name="Down Arrow 3"/>
          <p:cNvSpPr/>
          <p:nvPr/>
        </p:nvSpPr>
        <p:spPr>
          <a:xfrm flipH="1">
            <a:off x="2071670" y="214290"/>
            <a:ext cx="1168726" cy="8572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rgbClr val="FFFF00"/>
                </a:solidFill>
                <a:cs typeface="B Titr" pitchFamily="2" charset="-78"/>
              </a:rPr>
              <a:t>بله</a:t>
            </a:r>
            <a:endParaRPr lang="en-US" dirty="0">
              <a:solidFill>
                <a:srgbClr val="FFFF00"/>
              </a:solidFill>
              <a:cs typeface="B Titr" pitchFamily="2" charset="-78"/>
            </a:endParaRPr>
          </a:p>
        </p:txBody>
      </p:sp>
      <p:sp>
        <p:nvSpPr>
          <p:cNvPr id="5" name="Down Arrow 4"/>
          <p:cNvSpPr/>
          <p:nvPr/>
        </p:nvSpPr>
        <p:spPr>
          <a:xfrm>
            <a:off x="6357950" y="214290"/>
            <a:ext cx="1143008" cy="857256"/>
          </a:xfrm>
          <a:prstGeom prst="downArrow">
            <a:avLst>
              <a:gd name="adj1" fmla="val 5000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rgbClr val="FFFF00"/>
                </a:solidFill>
                <a:cs typeface="B Titr" pitchFamily="2" charset="-78"/>
              </a:rPr>
              <a:t>خیر</a:t>
            </a:r>
            <a:endParaRPr lang="en-US" dirty="0">
              <a:solidFill>
                <a:srgbClr val="FFFF00"/>
              </a:solidFill>
              <a:cs typeface="B Titr" pitchFamily="2" charset="-78"/>
            </a:endParaRPr>
          </a:p>
        </p:txBody>
      </p:sp>
      <p:sp>
        <p:nvSpPr>
          <p:cNvPr id="6" name="Oval 5"/>
          <p:cNvSpPr/>
          <p:nvPr/>
        </p:nvSpPr>
        <p:spPr>
          <a:xfrm>
            <a:off x="1571604" y="1000108"/>
            <a:ext cx="6072230" cy="12144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400" dirty="0" smtClean="0">
                <a:solidFill>
                  <a:srgbClr val="002060"/>
                </a:solidFill>
                <a:cs typeface="B Titr" pitchFamily="2" charset="-78"/>
              </a:rPr>
              <a:t>پر شدگی مویرگی بیش از 2 ثانیه ؟</a:t>
            </a:r>
            <a:endParaRPr lang="en-US" sz="2400" dirty="0">
              <a:solidFill>
                <a:srgbClr val="002060"/>
              </a:solidFill>
              <a:cs typeface="B Titr" pitchFamily="2" charset="-78"/>
            </a:endParaRPr>
          </a:p>
        </p:txBody>
      </p:sp>
      <p:sp>
        <p:nvSpPr>
          <p:cNvPr id="7" name="Down Arrow 6"/>
          <p:cNvSpPr/>
          <p:nvPr/>
        </p:nvSpPr>
        <p:spPr>
          <a:xfrm flipH="1">
            <a:off x="1857356" y="2214554"/>
            <a:ext cx="1428760" cy="92869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b="1" dirty="0" smtClean="0">
                <a:solidFill>
                  <a:srgbClr val="FFFF00"/>
                </a:solidFill>
                <a:cs typeface="B Titr" pitchFamily="2" charset="-78"/>
              </a:rPr>
              <a:t>بله</a:t>
            </a:r>
            <a:endParaRPr lang="en-US" b="1" dirty="0">
              <a:solidFill>
                <a:srgbClr val="FFFF00"/>
              </a:solidFill>
              <a:cs typeface="B Titr" pitchFamily="2" charset="-78"/>
            </a:endParaRPr>
          </a:p>
        </p:txBody>
      </p:sp>
      <p:sp>
        <p:nvSpPr>
          <p:cNvPr id="8" name="Down Arrow 7"/>
          <p:cNvSpPr/>
          <p:nvPr/>
        </p:nvSpPr>
        <p:spPr>
          <a:xfrm>
            <a:off x="6286512" y="2214554"/>
            <a:ext cx="1285884" cy="107157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b="1" dirty="0" smtClean="0">
                <a:solidFill>
                  <a:srgbClr val="FFFF00"/>
                </a:solidFill>
                <a:cs typeface="B Titr" pitchFamily="2" charset="-78"/>
              </a:rPr>
              <a:t>خير</a:t>
            </a:r>
            <a:endParaRPr lang="en-US" dirty="0">
              <a:solidFill>
                <a:srgbClr val="FFFF00"/>
              </a:solidFill>
              <a:cs typeface="B Titr" pitchFamily="2" charset="-78"/>
            </a:endParaRPr>
          </a:p>
        </p:txBody>
      </p:sp>
      <p:sp>
        <p:nvSpPr>
          <p:cNvPr id="9" name="Down Arrow 8"/>
          <p:cNvSpPr/>
          <p:nvPr/>
        </p:nvSpPr>
        <p:spPr>
          <a:xfrm>
            <a:off x="642910" y="0"/>
            <a:ext cx="1071570" cy="32861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b="1" dirty="0" smtClean="0">
                <a:solidFill>
                  <a:srgbClr val="92D050"/>
                </a:solidFill>
                <a:cs typeface="B Titr" pitchFamily="2" charset="-78"/>
              </a:rPr>
              <a:t>خیر</a:t>
            </a:r>
            <a:endParaRPr lang="en-US" b="1" dirty="0">
              <a:solidFill>
                <a:srgbClr val="92D050"/>
              </a:solidFill>
              <a:cs typeface="B Titr" pitchFamily="2" charset="-78"/>
            </a:endParaRPr>
          </a:p>
        </p:txBody>
      </p:sp>
      <p:sp>
        <p:nvSpPr>
          <p:cNvPr id="11" name="Down Arrow 10"/>
          <p:cNvSpPr/>
          <p:nvPr/>
        </p:nvSpPr>
        <p:spPr>
          <a:xfrm>
            <a:off x="7715272" y="357166"/>
            <a:ext cx="1000132" cy="31432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b="1" dirty="0" smtClean="0">
                <a:solidFill>
                  <a:srgbClr val="92D050"/>
                </a:solidFill>
                <a:cs typeface="B Titr" pitchFamily="2" charset="-78"/>
              </a:rPr>
              <a:t>بله</a:t>
            </a:r>
            <a:endParaRPr lang="en-US" b="1" dirty="0">
              <a:solidFill>
                <a:srgbClr val="92D050"/>
              </a:solidFill>
              <a:cs typeface="B Titr" pitchFamily="2" charset="-78"/>
            </a:endParaRPr>
          </a:p>
        </p:txBody>
      </p:sp>
      <p:sp>
        <p:nvSpPr>
          <p:cNvPr id="32770" name="Oval 67"/>
          <p:cNvSpPr>
            <a:spLocks noChangeArrowheads="1"/>
          </p:cNvSpPr>
          <p:nvPr/>
        </p:nvSpPr>
        <p:spPr bwMode="auto">
          <a:xfrm>
            <a:off x="142844" y="3214686"/>
            <a:ext cx="3929090" cy="242889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a-IR" sz="1600" b="1" i="0" u="none" strike="noStrike" cap="none" normalizeH="0" baseline="0" dirty="0" smtClean="0">
                <a:ln>
                  <a:noFill/>
                </a:ln>
                <a:solidFill>
                  <a:schemeClr val="tx1"/>
                </a:solidFill>
                <a:effectLst/>
                <a:latin typeface="Calibri" pitchFamily="34" charset="0"/>
                <a:ea typeface="Arial" pitchFamily="34" charset="0"/>
                <a:cs typeface="B Titr" pitchFamily="2" charset="-78"/>
              </a:rPr>
              <a:t>سوختگی احتمالا" سطحی است .از فیلم ،سیلیکون ،پانسمانهای هیدروکلویید استفاده کنید.طی 7 تا 10 روز آینده مجدد ویزیت کنید</a:t>
            </a:r>
            <a:endParaRPr kumimoji="0" lang="en-US" sz="1600" b="0" i="0" u="none" strike="noStrike" cap="none" normalizeH="0" baseline="0" dirty="0" smtClean="0">
              <a:ln>
                <a:noFill/>
              </a:ln>
              <a:solidFill>
                <a:schemeClr val="tx1"/>
              </a:solidFill>
              <a:effectLst/>
              <a:latin typeface="Arial" pitchFamily="34" charset="0"/>
              <a:cs typeface="B Titr" pitchFamily="2" charset="-78"/>
            </a:endParaRPr>
          </a:p>
        </p:txBody>
      </p:sp>
      <p:sp>
        <p:nvSpPr>
          <p:cNvPr id="32771" name="Oval 63"/>
          <p:cNvSpPr>
            <a:spLocks noChangeArrowheads="1"/>
          </p:cNvSpPr>
          <p:nvPr/>
        </p:nvSpPr>
        <p:spPr bwMode="auto">
          <a:xfrm>
            <a:off x="5143504" y="3357562"/>
            <a:ext cx="3857652" cy="214314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a-IR" sz="1600" b="1" i="0" u="none" strike="noStrike" cap="none" normalizeH="0" baseline="0" dirty="0" smtClean="0">
                <a:ln>
                  <a:noFill/>
                </a:ln>
                <a:solidFill>
                  <a:schemeClr val="tx1"/>
                </a:solidFill>
                <a:effectLst/>
                <a:latin typeface="Calibri" pitchFamily="34" charset="0"/>
                <a:ea typeface="Arial" pitchFamily="34" charset="0"/>
                <a:cs typeface="B Titr" pitchFamily="2" charset="-78"/>
              </a:rPr>
              <a:t>احتمال سوختگی عمیق وجود دارد ، از پانسمان دارای نقره یا پانسمانهای آنتی میکروبیال استفاده کنید و تا 3 روز آینده مجددا " بررسی کنید</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a:cs typeface="2  Badr" pitchFamily="2" charset="-78"/>
              </a:rPr>
              <a:t>اصول اوليه درمان سوختگي</a:t>
            </a:r>
            <a:endParaRPr lang="en-US" dirty="0">
              <a:cs typeface="2  Badr" pitchFamily="2" charset="-78"/>
            </a:endParaRPr>
          </a:p>
        </p:txBody>
      </p:sp>
      <p:sp>
        <p:nvSpPr>
          <p:cNvPr id="3" name="Content Placeholder 2"/>
          <p:cNvSpPr>
            <a:spLocks noGrp="1"/>
          </p:cNvSpPr>
          <p:nvPr>
            <p:ph idx="1"/>
          </p:nvPr>
        </p:nvSpPr>
        <p:spPr/>
        <p:txBody>
          <a:bodyPr>
            <a:normAutofit/>
          </a:bodyPr>
          <a:lstStyle/>
          <a:p>
            <a:pPr algn="ctr">
              <a:buNone/>
            </a:pPr>
            <a:r>
              <a:rPr lang="fa-IR" sz="4400" dirty="0" smtClean="0">
                <a:solidFill>
                  <a:srgbClr val="7030A0"/>
                </a:solidFill>
                <a:cs typeface="2  Aseman" pitchFamily="2" charset="-78"/>
              </a:rPr>
              <a:t>تهیه و تدوین :</a:t>
            </a:r>
          </a:p>
          <a:p>
            <a:pPr algn="ctr">
              <a:buNone/>
            </a:pPr>
            <a:r>
              <a:rPr lang="fa-IR" sz="6000" dirty="0" smtClean="0">
                <a:solidFill>
                  <a:srgbClr val="FF0000"/>
                </a:solidFill>
                <a:cs typeface="2  Aseman" pitchFamily="2" charset="-78"/>
              </a:rPr>
              <a:t>شهرام خمیسی</a:t>
            </a:r>
          </a:p>
          <a:p>
            <a:pPr algn="ctr">
              <a:buNone/>
            </a:pPr>
            <a:r>
              <a:rPr lang="fa-IR" sz="3200" dirty="0" smtClean="0">
                <a:solidFill>
                  <a:srgbClr val="7030A0"/>
                </a:solidFill>
                <a:cs typeface="2  Aseman" pitchFamily="2" charset="-78"/>
              </a:rPr>
              <a:t>کارشناس ارشد پرستاری</a:t>
            </a:r>
          </a:p>
          <a:p>
            <a:pPr algn="ctr">
              <a:buNone/>
            </a:pPr>
            <a:r>
              <a:rPr lang="fa-IR" sz="2800" dirty="0" smtClean="0">
                <a:solidFill>
                  <a:srgbClr val="7030A0"/>
                </a:solidFill>
                <a:cs typeface="2  Aseman" pitchFamily="2" charset="-78"/>
              </a:rPr>
              <a:t>سوپروایزر آموزشی بیمارستان آیت الله طالقانی اهواز</a:t>
            </a:r>
          </a:p>
          <a:p>
            <a:pPr algn="ctr">
              <a:buNone/>
            </a:pPr>
            <a:r>
              <a:rPr lang="fa-IR" sz="2400" dirty="0" smtClean="0">
                <a:solidFill>
                  <a:schemeClr val="accent6">
                    <a:lumMod val="75000"/>
                  </a:schemeClr>
                </a:solidFill>
                <a:cs typeface="2  Aseman" pitchFamily="2" charset="-78"/>
              </a:rPr>
              <a:t>زمستان 1398</a:t>
            </a:r>
          </a:p>
          <a:p>
            <a:pPr algn="ctr">
              <a:buNone/>
            </a:pPr>
            <a:r>
              <a:rPr lang="en-US" sz="2400" dirty="0" err="1" smtClean="0">
                <a:solidFill>
                  <a:srgbClr val="00B050"/>
                </a:solidFill>
                <a:cs typeface="2  Aseman" pitchFamily="2" charset="-78"/>
              </a:rPr>
              <a:t>Shahramziva</a:t>
            </a:r>
            <a:r>
              <a:rPr lang="en-US" sz="2400" dirty="0" smtClean="0">
                <a:solidFill>
                  <a:srgbClr val="00B050"/>
                </a:solidFill>
                <a:cs typeface="2  Aseman" pitchFamily="2" charset="-78"/>
              </a:rPr>
              <a:t> 1975@yahoo.com</a:t>
            </a:r>
            <a:endParaRPr lang="en-US" sz="2400" dirty="0">
              <a:solidFill>
                <a:srgbClr val="00B050"/>
              </a:solidFill>
              <a:cs typeface="2  Aseman" pitchFamily="2" charset="-78"/>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5" name="Picture 3" descr="D:\pictures\641Hadis H337.jpg"/>
          <p:cNvPicPr>
            <a:picLocks noGrp="1" noChangeAspect="1" noChangeArrowheads="1"/>
          </p:cNvPicPr>
          <p:nvPr>
            <p:ph idx="1"/>
          </p:nvPr>
        </p:nvPicPr>
        <p:blipFill>
          <a:blip r:embed="rId2"/>
          <a:stretch>
            <a:fillRect/>
          </a:stretch>
        </p:blipFill>
        <p:spPr bwMode="auto">
          <a:xfrm>
            <a:off x="0" y="0"/>
            <a:ext cx="9144000" cy="6858000"/>
          </a:xfrm>
          <a:prstGeom prst="rect">
            <a:avLst/>
          </a:prstGeom>
          <a:noFill/>
        </p:spPr>
      </p:pic>
      <p:sp>
        <p:nvSpPr>
          <p:cNvPr id="6" name="Rectangle 5"/>
          <p:cNvSpPr/>
          <p:nvPr/>
        </p:nvSpPr>
        <p:spPr>
          <a:xfrm>
            <a:off x="2143108" y="1142984"/>
            <a:ext cx="5429288" cy="2123658"/>
          </a:xfrm>
          <a:prstGeom prst="rect">
            <a:avLst/>
          </a:prstGeom>
        </p:spPr>
        <p:txBody>
          <a:bodyPr wrap="square">
            <a:spAutoFit/>
          </a:bodyPr>
          <a:lstStyle/>
          <a:p>
            <a:pPr algn="ctr"/>
            <a:r>
              <a:rPr lang="fa-IR" sz="6600" dirty="0" smtClean="0">
                <a:solidFill>
                  <a:srgbClr val="002060"/>
                </a:solidFill>
                <a:cs typeface="B Titr" pitchFamily="2" charset="-78"/>
              </a:rPr>
              <a:t>با تشکر از حسن توجه شما</a:t>
            </a:r>
            <a:endParaRPr lang="en-US" sz="6600" dirty="0">
              <a:solidFill>
                <a:srgbClr val="002060"/>
              </a:solidFill>
              <a:cs typeface="B Titr"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5225242"/>
          </a:xfrm>
        </p:spPr>
        <p:txBody>
          <a:bodyPr>
            <a:normAutofit fontScale="90000"/>
          </a:bodyPr>
          <a:lstStyle/>
          <a:p>
            <a:pPr algn="r"/>
            <a:r>
              <a:rPr lang="en-US" sz="6000" b="1" dirty="0" smtClean="0">
                <a:solidFill>
                  <a:schemeClr val="accent5">
                    <a:lumMod val="50000"/>
                  </a:schemeClr>
                </a:solidFill>
                <a:cs typeface="2  Aseman" pitchFamily="2" charset="-78"/>
              </a:rPr>
              <a:t>Burn</a:t>
            </a:r>
            <a:r>
              <a:rPr lang="fa-IR" sz="6000" b="1" dirty="0" smtClean="0">
                <a:solidFill>
                  <a:schemeClr val="accent5">
                    <a:lumMod val="50000"/>
                  </a:schemeClr>
                </a:solidFill>
                <a:cs typeface="2  Aseman" pitchFamily="2" charset="-78"/>
              </a:rPr>
              <a:t>سوختگي</a:t>
            </a:r>
            <a:r>
              <a:rPr lang="en-US" dirty="0" smtClean="0">
                <a:solidFill>
                  <a:srgbClr val="166A4E"/>
                </a:solidFill>
                <a:cs typeface="2  Aseman" pitchFamily="2" charset="-78"/>
              </a:rPr>
              <a:t/>
            </a:r>
            <a:br>
              <a:rPr lang="en-US" dirty="0" smtClean="0">
                <a:solidFill>
                  <a:srgbClr val="166A4E"/>
                </a:solidFill>
                <a:cs typeface="2  Aseman" pitchFamily="2" charset="-78"/>
              </a:rPr>
            </a:br>
            <a:r>
              <a:rPr lang="fa-IR" dirty="0" smtClean="0">
                <a:solidFill>
                  <a:schemeClr val="accent1">
                    <a:lumMod val="75000"/>
                  </a:schemeClr>
                </a:solidFill>
                <a:cs typeface="2  Aseman" pitchFamily="2" charset="-78"/>
              </a:rPr>
              <a:t>سوختگي آسيبي است كه در اثر گرما ،تابش ، ساييدگي و مواد شيميايي ايجاد مي شود .سوختگي به انواع شيميايي،تماسي ،الكتريكي ، تابشي ، تشعشعي ، مالشي ، رادياسيون ، گرمايي و با مايع سوزاننده تقسيم بندي مي شود .</a:t>
            </a:r>
            <a:endParaRPr lang="en-US" dirty="0">
              <a:solidFill>
                <a:schemeClr val="accent1">
                  <a:lumMod val="75000"/>
                </a:schemeClr>
              </a:solidFill>
              <a:cs typeface="2  Aseman"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0"/>
            <a:ext cx="7851648" cy="1500174"/>
          </a:xfrm>
        </p:spPr>
        <p:txBody>
          <a:bodyPr/>
          <a:lstStyle/>
          <a:p>
            <a:r>
              <a:rPr lang="fa-IR" sz="6000" dirty="0" smtClean="0">
                <a:solidFill>
                  <a:srgbClr val="00B050"/>
                </a:solidFill>
                <a:effectLst/>
                <a:cs typeface="2  Aseman" pitchFamily="2" charset="-78"/>
              </a:rPr>
              <a:t>فيزيوپاتولو‍‍‍‍‍‍‍‍ژي آسيب سوختگي </a:t>
            </a:r>
            <a:r>
              <a:rPr lang="fa-IR" dirty="0" smtClean="0"/>
              <a:t>: </a:t>
            </a:r>
            <a:endParaRPr lang="en-US" dirty="0"/>
          </a:p>
        </p:txBody>
      </p:sp>
      <p:sp>
        <p:nvSpPr>
          <p:cNvPr id="3" name="Subtitle 2"/>
          <p:cNvSpPr>
            <a:spLocks noGrp="1"/>
          </p:cNvSpPr>
          <p:nvPr>
            <p:ph type="subTitle" idx="1"/>
          </p:nvPr>
        </p:nvSpPr>
        <p:spPr>
          <a:xfrm>
            <a:off x="500034" y="1571612"/>
            <a:ext cx="7854696" cy="3409524"/>
          </a:xfrm>
        </p:spPr>
        <p:txBody>
          <a:bodyPr>
            <a:normAutofit fontScale="77500" lnSpcReduction="20000"/>
          </a:bodyPr>
          <a:lstStyle/>
          <a:p>
            <a:r>
              <a:rPr lang="fa-IR" dirty="0" smtClean="0">
                <a:cs typeface="2  Baran" pitchFamily="2" charset="-78"/>
              </a:rPr>
              <a:t>  زخم سوختگي شامل سه ناحيه است : </a:t>
            </a:r>
            <a:r>
              <a:rPr lang="en-US" dirty="0" smtClean="0">
                <a:cs typeface="2  Baran" pitchFamily="2" charset="-78"/>
              </a:rPr>
              <a:t>Jackson </a:t>
            </a:r>
            <a:r>
              <a:rPr lang="fa-IR" dirty="0" smtClean="0"/>
              <a:t> </a:t>
            </a:r>
            <a:r>
              <a:rPr lang="fa-IR" dirty="0" smtClean="0">
                <a:cs typeface="2  Baran" pitchFamily="2" charset="-78"/>
              </a:rPr>
              <a:t>بر اساس مدل</a:t>
            </a:r>
            <a:endParaRPr lang="en-US" dirty="0" smtClean="0"/>
          </a:p>
          <a:p>
            <a:r>
              <a:rPr lang="fa-IR" dirty="0" smtClean="0"/>
              <a:t>			</a:t>
            </a:r>
          </a:p>
          <a:p>
            <a:r>
              <a:rPr lang="fa-IR" dirty="0" smtClean="0"/>
              <a:t>	</a:t>
            </a:r>
            <a:r>
              <a:rPr lang="en-US" dirty="0" smtClean="0"/>
              <a:t> Coagulation zone </a:t>
            </a:r>
            <a:r>
              <a:rPr lang="fa-IR" dirty="0" smtClean="0">
                <a:cs typeface="2  Baran" pitchFamily="2" charset="-78"/>
              </a:rPr>
              <a:t>1- ناحيه كواگولاسيون</a:t>
            </a:r>
            <a:endParaRPr lang="en-US" dirty="0" smtClean="0">
              <a:cs typeface="2  Baran" pitchFamily="2" charset="-78"/>
            </a:endParaRPr>
          </a:p>
          <a:p>
            <a:r>
              <a:rPr lang="en-US" dirty="0" smtClean="0">
                <a:cs typeface="2  Baran" pitchFamily="2" charset="-78"/>
              </a:rPr>
              <a:t>Hyperemic zone</a:t>
            </a:r>
            <a:r>
              <a:rPr lang="fa-IR" dirty="0" smtClean="0">
                <a:cs typeface="2  Baran" pitchFamily="2" charset="-78"/>
              </a:rPr>
              <a:t>                            3- ناحيه پرخون </a:t>
            </a:r>
            <a:r>
              <a:rPr lang="en-US" dirty="0" smtClean="0">
                <a:cs typeface="2  Baran" pitchFamily="2" charset="-78"/>
              </a:rPr>
              <a:t>Stasis zone</a:t>
            </a:r>
            <a:r>
              <a:rPr lang="fa-IR" dirty="0" smtClean="0">
                <a:cs typeface="2  Baran" pitchFamily="2" charset="-78"/>
              </a:rPr>
              <a:t> 2- ناحيه  استاز    </a:t>
            </a:r>
            <a:endParaRPr lang="en-US" dirty="0" smtClean="0">
              <a:cs typeface="2  Baran" pitchFamily="2" charset="-78"/>
            </a:endParaRPr>
          </a:p>
          <a:p>
            <a:r>
              <a:rPr lang="fa-IR" sz="3400" dirty="0" smtClean="0">
                <a:cs typeface="2  Baran" pitchFamily="2" charset="-78"/>
              </a:rPr>
              <a:t>ناحيه كوآگولاسيون يا نكروز ناحيه مركزي آسيب سوختگي است كه در آن بيشترين آسيب ايجاد شده است .</a:t>
            </a:r>
            <a:endParaRPr lang="en-US" sz="3400" dirty="0" smtClean="0">
              <a:cs typeface="2  Baran" pitchFamily="2" charset="-78"/>
            </a:endParaRPr>
          </a:p>
          <a:p>
            <a:r>
              <a:rPr lang="fa-IR" sz="3400" dirty="0" smtClean="0">
                <a:cs typeface="2  Baran" pitchFamily="2" charset="-78"/>
              </a:rPr>
              <a:t>ناحيه استاز ، ناحيه ايسكمي است و در خارج ناحيه نكروز قرار دارد ، اقدامات حمايتي اوليه مي تواند روي اين ناحيه موثر باشد .</a:t>
            </a:r>
            <a:endParaRPr lang="en-US" sz="3400" dirty="0" smtClean="0">
              <a:cs typeface="2  Baran" pitchFamily="2" charset="-78"/>
            </a:endParaRPr>
          </a:p>
          <a:p>
            <a:pPr rtl="1"/>
            <a:r>
              <a:rPr lang="fa-IR" sz="3400" dirty="0" smtClean="0">
                <a:cs typeface="2  Baran" pitchFamily="2" charset="-78"/>
              </a:rPr>
              <a:t> خارجي ترين لايه ، ناحيه پرخوني يا بقا است . اين ناحيه معمولا طي 7 تا 10 روز بهبود مي يابد .</a:t>
            </a:r>
            <a:endParaRPr lang="en-US" sz="3400" dirty="0">
              <a:cs typeface="2  Baran" pitchFamily="2"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r"/>
            <a:r>
              <a:rPr lang="fa-IR" sz="4400" dirty="0" smtClean="0">
                <a:cs typeface="2  Aseman" pitchFamily="2" charset="-78"/>
              </a:rPr>
              <a:t>اقدامات حمايتي اوليه در زخم سوختگي </a:t>
            </a:r>
            <a:r>
              <a:rPr lang="fa-IR" sz="4400" dirty="0" smtClean="0"/>
              <a:t>:</a:t>
            </a:r>
            <a:endParaRPr lang="en-US" sz="4400" dirty="0"/>
          </a:p>
        </p:txBody>
      </p:sp>
      <p:sp>
        <p:nvSpPr>
          <p:cNvPr id="2" name="Content Placeholder 1"/>
          <p:cNvSpPr>
            <a:spLocks noGrp="1"/>
          </p:cNvSpPr>
          <p:nvPr>
            <p:ph idx="1"/>
          </p:nvPr>
        </p:nvSpPr>
        <p:spPr/>
        <p:txBody>
          <a:bodyPr/>
          <a:lstStyle/>
          <a:p>
            <a:pPr algn="r" rtl="1"/>
            <a:r>
              <a:rPr lang="fa-IR" dirty="0" smtClean="0">
                <a:cs typeface="2  Nazanin" pitchFamily="2" charset="-78"/>
              </a:rPr>
              <a:t>    الف ) متوقف كردن روند سوختگي         </a:t>
            </a:r>
          </a:p>
          <a:p>
            <a:pPr algn="r" rtl="1"/>
            <a:r>
              <a:rPr lang="fa-IR" dirty="0" smtClean="0">
                <a:cs typeface="2  Nazanin" pitchFamily="2" charset="-78"/>
              </a:rPr>
              <a:t>    ب ) خنك كردن زخم سوختگي</a:t>
            </a:r>
            <a:endParaRPr lang="en-US" dirty="0" smtClean="0">
              <a:cs typeface="2  Nazanin" pitchFamily="2" charset="-78"/>
            </a:endParaRPr>
          </a:p>
          <a:p>
            <a:pPr lvl="0" algn="r" rtl="1"/>
            <a:r>
              <a:rPr lang="fa-IR" dirty="0" smtClean="0">
                <a:cs typeface="2  Nazanin" pitchFamily="2" charset="-78"/>
              </a:rPr>
              <a:t>دماي ايده ال براي آب جهت خنك كردن زخم بين 8 تا 25 درجه سانتيگراد است .</a:t>
            </a:r>
            <a:endParaRPr lang="en-US" dirty="0" smtClean="0">
              <a:cs typeface="2  Nazanin" pitchFamily="2" charset="-78"/>
            </a:endParaRPr>
          </a:p>
          <a:p>
            <a:pPr lvl="0" algn="r" rtl="1"/>
            <a:r>
              <a:rPr lang="fa-IR" dirty="0" smtClean="0">
                <a:cs typeface="2  Nazanin" pitchFamily="2" charset="-78"/>
              </a:rPr>
              <a:t>از يخ نبايد استفاده كرد چون باعث انقباض عروق و هايپوترمي مي شود . يخ همچنين وقتي مستقيم روي پوست استفاده شود ،ميتواند باعث سوختگي شود .</a:t>
            </a:r>
            <a:endParaRPr lang="en-US" dirty="0" smtClean="0">
              <a:cs typeface="2  Nazanin" pitchFamily="2" charset="-78"/>
            </a:endParaRPr>
          </a:p>
          <a:p>
            <a:pPr lvl="0" algn="r" rtl="1"/>
            <a:r>
              <a:rPr lang="fa-IR" dirty="0" smtClean="0">
                <a:cs typeface="2  Nazanin" pitchFamily="2" charset="-78"/>
              </a:rPr>
              <a:t>مدت زمان استفاده از جريان آب بايد حداقل 20 دقيقه باشد .</a:t>
            </a:r>
            <a:endParaRPr lang="en-US" dirty="0" smtClean="0">
              <a:cs typeface="2  Nazanin" pitchFamily="2" charset="-78"/>
            </a:endParaRPr>
          </a:p>
          <a:p>
            <a:pPr algn="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idx="1"/>
          </p:nvPr>
        </p:nvSpPr>
        <p:spPr/>
        <p:txBody>
          <a:bodyPr>
            <a:normAutofit fontScale="92500" lnSpcReduction="10000"/>
          </a:bodyPr>
          <a:lstStyle/>
          <a:p>
            <a:pPr algn="r" rtl="1"/>
            <a:r>
              <a:rPr lang="fa-IR" b="1" dirty="0" smtClean="0">
                <a:cs typeface="2  Badr" pitchFamily="2" charset="-78"/>
              </a:rPr>
              <a:t>نكات مهم :</a:t>
            </a:r>
            <a:endParaRPr lang="en-US" dirty="0" smtClean="0">
              <a:cs typeface="2  Badr" pitchFamily="2" charset="-78"/>
            </a:endParaRPr>
          </a:p>
          <a:p>
            <a:pPr lvl="0" algn="r" rtl="1"/>
            <a:r>
              <a:rPr lang="fa-IR" dirty="0" smtClean="0">
                <a:cs typeface="2  Badr" pitchFamily="2" charset="-78"/>
              </a:rPr>
              <a:t>براي هر سوختگي بالاي 10% در بالغين و بالاي 5% در اطفال و در صورت وجود تروما يا مشكلات ديگر ونیز اگر اندازه سوختگي درجه 2 بزرگتر از يك سكه باشد به بیمارستان مراجعه کنید.</a:t>
            </a:r>
            <a:endParaRPr lang="en-US" dirty="0" smtClean="0">
              <a:cs typeface="2  Badr" pitchFamily="2" charset="-78"/>
            </a:endParaRPr>
          </a:p>
          <a:p>
            <a:pPr lvl="0" algn="r" rtl="1"/>
            <a:r>
              <a:rPr lang="fa-IR" dirty="0" smtClean="0">
                <a:cs typeface="2  Badr" pitchFamily="2" charset="-78"/>
              </a:rPr>
              <a:t>اندام سوخته را بالاتر از سطح بدن قرار دهيد .</a:t>
            </a:r>
            <a:endParaRPr lang="en-US" dirty="0" smtClean="0">
              <a:cs typeface="2  Badr" pitchFamily="2" charset="-78"/>
            </a:endParaRPr>
          </a:p>
          <a:p>
            <a:pPr lvl="0" algn="r" rtl="1"/>
            <a:r>
              <a:rPr lang="fa-IR" dirty="0" smtClean="0">
                <a:cs typeface="2  Badr" pitchFamily="2" charset="-78"/>
              </a:rPr>
              <a:t>سوختگي هاي چشم احتياج به شستشوي چشم با نرمال سالين دارد كه براي اين كار سرم را به يك ست سرم وصل كرده و چشم را باز و شستشو دهيد .</a:t>
            </a:r>
            <a:endParaRPr lang="en-US" dirty="0" smtClean="0">
              <a:cs typeface="2  Badr" pitchFamily="2" charset="-78"/>
            </a:endParaRPr>
          </a:p>
          <a:p>
            <a:pPr algn="r" rtl="1"/>
            <a:r>
              <a:rPr lang="fa-IR" dirty="0" smtClean="0">
                <a:cs typeface="2  Badr" pitchFamily="2" charset="-78"/>
              </a:rPr>
              <a:t>بكار بردن اقدامات اوليه بموقع و مناسب از قبيل جريان  آب سرد براي 20 دقيقه در 3 ساعت اول بعد از آسيب سوختگي مي تواند با متوقف كردن پروسه سوختگي و كمك به بقاي سلولها تاثير مفيدي روي ناحيه استاز داشته باشد . بر عكس اين حالت فقدان اقدامات اوليه مناسب ممكن است باعث افزايش شانس نكروز بافت در ناحيه استاز و پيشرفت آن به سمت كوآگولاسيون شود .</a:t>
            </a:r>
            <a:endParaRPr lang="en-US" dirty="0">
              <a:cs typeface="2  Badr"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a:spLocks noGrp="1"/>
          </p:cNvSpPr>
          <p:nvPr>
            <p:ph idx="1"/>
          </p:nvPr>
        </p:nvSpPr>
        <p:spPr>
          <a:xfrm>
            <a:off x="457200" y="857232"/>
            <a:ext cx="8229600" cy="5150059"/>
          </a:xfrm>
        </p:spPr>
        <p:txBody>
          <a:bodyPr>
            <a:normAutofit lnSpcReduction="10000"/>
          </a:bodyPr>
          <a:lstStyle/>
          <a:p>
            <a:pPr algn="r" rtl="1"/>
            <a:r>
              <a:rPr lang="fa-IR" b="1" dirty="0" smtClean="0">
                <a:cs typeface="2  Nazanin" pitchFamily="2" charset="-78"/>
              </a:rPr>
              <a:t>بررسي اوليه :</a:t>
            </a:r>
            <a:endParaRPr lang="en-US" dirty="0" smtClean="0">
              <a:cs typeface="2  Nazanin" pitchFamily="2" charset="-78"/>
            </a:endParaRPr>
          </a:p>
          <a:p>
            <a:pPr algn="r" rtl="1"/>
            <a:r>
              <a:rPr lang="en-US" b="1" dirty="0" smtClean="0">
                <a:cs typeface="2  Nazanin" pitchFamily="2" charset="-78"/>
              </a:rPr>
              <a:t>A</a:t>
            </a:r>
            <a:r>
              <a:rPr lang="fa-IR" b="1" dirty="0" smtClean="0">
                <a:cs typeface="2  Nazanin" pitchFamily="2" charset="-78"/>
              </a:rPr>
              <a:t>  :</a:t>
            </a:r>
            <a:r>
              <a:rPr lang="fa-IR" dirty="0" smtClean="0">
                <a:cs typeface="2  Nazanin" pitchFamily="2" charset="-78"/>
              </a:rPr>
              <a:t>كنترل و برقراري راه هوايي و كنترل ستون فقرات گردني</a:t>
            </a:r>
            <a:endParaRPr lang="en-US" dirty="0" smtClean="0">
              <a:cs typeface="2  Nazanin" pitchFamily="2" charset="-78"/>
            </a:endParaRPr>
          </a:p>
          <a:p>
            <a:pPr algn="r" rtl="1"/>
            <a:r>
              <a:rPr lang="en-US" b="1" dirty="0" smtClean="0">
                <a:cs typeface="2  Nazanin" pitchFamily="2" charset="-78"/>
              </a:rPr>
              <a:t>B</a:t>
            </a:r>
            <a:r>
              <a:rPr lang="fa-IR" b="1" dirty="0" smtClean="0">
                <a:cs typeface="2  Nazanin" pitchFamily="2" charset="-78"/>
              </a:rPr>
              <a:t>  :</a:t>
            </a:r>
            <a:r>
              <a:rPr lang="fa-IR" dirty="0" smtClean="0">
                <a:cs typeface="2  Nazanin" pitchFamily="2" charset="-78"/>
              </a:rPr>
              <a:t>تنفس</a:t>
            </a:r>
            <a:endParaRPr lang="en-US" dirty="0" smtClean="0">
              <a:cs typeface="2  Nazanin" pitchFamily="2" charset="-78"/>
            </a:endParaRPr>
          </a:p>
          <a:p>
            <a:pPr lvl="0" algn="r" rtl="1"/>
            <a:r>
              <a:rPr lang="fa-IR" dirty="0" smtClean="0">
                <a:cs typeface="2  Nazanin" pitchFamily="2" charset="-78"/>
              </a:rPr>
              <a:t>استفاده از اكسيژن 100%</a:t>
            </a:r>
            <a:endParaRPr lang="en-US" dirty="0" smtClean="0">
              <a:cs typeface="2  Nazanin" pitchFamily="2" charset="-78"/>
            </a:endParaRPr>
          </a:p>
          <a:p>
            <a:pPr lvl="0" algn="r" rtl="1"/>
            <a:r>
              <a:rPr lang="fa-IR" dirty="0" smtClean="0">
                <a:cs typeface="2  Nazanin" pitchFamily="2" charset="-78"/>
              </a:rPr>
              <a:t>در مسموميت با مونو اكسيد كربن پوست نواحي غير سوخته را كنترل كنيد . رنگ پوست ارغواني يا صورتي در ناحيه غير سوخته در بيماري كه تنفس نمي كند ، ميتواند مسموميت با مونو اكسيد كربن را مطرح كند .</a:t>
            </a:r>
            <a:endParaRPr lang="en-US" dirty="0" smtClean="0">
              <a:cs typeface="2  Nazanin" pitchFamily="2" charset="-78"/>
            </a:endParaRPr>
          </a:p>
          <a:p>
            <a:pPr lvl="0" algn="r" rtl="1"/>
            <a:r>
              <a:rPr lang="en-US" dirty="0" smtClean="0">
                <a:cs typeface="2  Nazanin" pitchFamily="2" charset="-78"/>
              </a:rPr>
              <a:t>RR&gt;20 /min </a:t>
            </a:r>
            <a:r>
              <a:rPr lang="fa-IR" dirty="0" smtClean="0">
                <a:cs typeface="2  Nazanin" pitchFamily="2" charset="-78"/>
              </a:rPr>
              <a:t> يا</a:t>
            </a:r>
            <a:r>
              <a:rPr lang="en-US" dirty="0" smtClean="0">
                <a:cs typeface="2  Nazanin" pitchFamily="2" charset="-78"/>
              </a:rPr>
              <a:t>RR&lt;10/min</a:t>
            </a:r>
            <a:r>
              <a:rPr lang="fa-IR" dirty="0" smtClean="0">
                <a:cs typeface="2  Nazanin" pitchFamily="2" charset="-78"/>
              </a:rPr>
              <a:t>  از علايم هشدار است .</a:t>
            </a:r>
            <a:endParaRPr lang="en-US" dirty="0" smtClean="0">
              <a:cs typeface="2  Nazanin" pitchFamily="2" charset="-78"/>
            </a:endParaRPr>
          </a:p>
          <a:p>
            <a:pPr algn="r" rtl="1"/>
            <a:r>
              <a:rPr lang="en-US" b="1" dirty="0" smtClean="0">
                <a:cs typeface="2  Nazanin" pitchFamily="2" charset="-78"/>
              </a:rPr>
              <a:t>C</a:t>
            </a:r>
            <a:r>
              <a:rPr lang="fa-IR" b="1" dirty="0" smtClean="0">
                <a:cs typeface="2  Nazanin" pitchFamily="2" charset="-78"/>
              </a:rPr>
              <a:t> :</a:t>
            </a:r>
            <a:r>
              <a:rPr lang="fa-IR" dirty="0" smtClean="0">
                <a:cs typeface="2  Nazanin" pitchFamily="2" charset="-78"/>
              </a:rPr>
              <a:t>كنترل جريان خون و خونريزي</a:t>
            </a:r>
            <a:endParaRPr lang="en-US" dirty="0" smtClean="0">
              <a:cs typeface="2  Nazanin" pitchFamily="2" charset="-78"/>
            </a:endParaRPr>
          </a:p>
          <a:p>
            <a:pPr lvl="0" algn="r" rtl="1"/>
            <a:r>
              <a:rPr lang="fa-IR" dirty="0" smtClean="0">
                <a:cs typeface="2  Nazanin" pitchFamily="2" charset="-78"/>
              </a:rPr>
              <a:t>پرشدگي مويرگي را كنترل كنيد بازگشت وريدي طيبعي 2 ثانيه است .</a:t>
            </a:r>
            <a:endParaRPr lang="en-US" dirty="0" smtClean="0">
              <a:cs typeface="2  Nazanin" pitchFamily="2" charset="-78"/>
            </a:endParaRPr>
          </a:p>
          <a:p>
            <a:pPr algn="r" rtl="1"/>
            <a:r>
              <a:rPr lang="en-US" b="1" dirty="0" smtClean="0">
                <a:cs typeface="2  Nazanin" pitchFamily="2" charset="-78"/>
              </a:rPr>
              <a:t>D</a:t>
            </a:r>
            <a:r>
              <a:rPr lang="fa-IR" dirty="0" smtClean="0">
                <a:cs typeface="2  Nazanin" pitchFamily="2" charset="-78"/>
              </a:rPr>
              <a:t> : بررسي وضعيت نورولوژيك و </a:t>
            </a:r>
            <a:r>
              <a:rPr lang="en-US" dirty="0" smtClean="0">
                <a:cs typeface="2  Nazanin" pitchFamily="2" charset="-78"/>
              </a:rPr>
              <a:t>disability</a:t>
            </a:r>
          </a:p>
          <a:p>
            <a:pPr lvl="0" algn="r" rtl="1"/>
            <a:r>
              <a:rPr lang="fa-IR" dirty="0" smtClean="0">
                <a:cs typeface="2  Nazanin" pitchFamily="2" charset="-78"/>
              </a:rPr>
              <a:t>كنترل سطح هوشياري</a:t>
            </a:r>
            <a:endParaRPr lang="en-US" dirty="0" smtClean="0">
              <a:cs typeface="2  Nazanin"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idx="1"/>
          </p:nvPr>
        </p:nvSpPr>
        <p:spPr>
          <a:xfrm>
            <a:off x="457200" y="785794"/>
            <a:ext cx="8229600" cy="5221497"/>
          </a:xfrm>
        </p:spPr>
        <p:txBody>
          <a:bodyPr/>
          <a:lstStyle/>
          <a:p>
            <a:pPr lvl="0" algn="r" rtl="1"/>
            <a:r>
              <a:rPr lang="fa-IR" dirty="0" smtClean="0">
                <a:cs typeface="2  Nazanin" pitchFamily="2" charset="-78"/>
              </a:rPr>
              <a:t>كنترل پاسخ مردمك به نور</a:t>
            </a:r>
            <a:endParaRPr lang="en-US" dirty="0" smtClean="0">
              <a:cs typeface="2  Nazanin" pitchFamily="2" charset="-78"/>
            </a:endParaRPr>
          </a:p>
          <a:p>
            <a:pPr lvl="0" algn="r" rtl="1"/>
            <a:r>
              <a:rPr lang="fa-IR" dirty="0" smtClean="0">
                <a:cs typeface="2  Nazanin" pitchFamily="2" charset="-78"/>
              </a:rPr>
              <a:t>كنترل بيقراري بيمار ( هايپوكسي ، شوك ، الكل ، دارو و آنالژي بر سطح هوشياري تاثير دارند )</a:t>
            </a:r>
            <a:endParaRPr lang="en-US" dirty="0" smtClean="0">
              <a:cs typeface="2  Nazanin" pitchFamily="2" charset="-78"/>
            </a:endParaRPr>
          </a:p>
          <a:p>
            <a:pPr algn="r" rtl="1"/>
            <a:r>
              <a:rPr lang="en-US" b="1" dirty="0" smtClean="0">
                <a:cs typeface="2  Nazanin" pitchFamily="2" charset="-78"/>
              </a:rPr>
              <a:t>E</a:t>
            </a:r>
            <a:r>
              <a:rPr lang="fa-IR" dirty="0" smtClean="0">
                <a:cs typeface="2  Nazanin" pitchFamily="2" charset="-78"/>
              </a:rPr>
              <a:t> : كنترل فاكتورهاي محيطي</a:t>
            </a:r>
            <a:endParaRPr lang="en-US" dirty="0" smtClean="0">
              <a:cs typeface="2  Nazanin" pitchFamily="2" charset="-78"/>
            </a:endParaRPr>
          </a:p>
          <a:p>
            <a:pPr lvl="0" algn="r" rtl="1"/>
            <a:r>
              <a:rPr lang="fa-IR" dirty="0" smtClean="0">
                <a:cs typeface="2  Nazanin" pitchFamily="2" charset="-78"/>
              </a:rPr>
              <a:t>خارج كردن تمام لباسها و زيور آلات</a:t>
            </a:r>
            <a:endParaRPr lang="en-US" dirty="0" smtClean="0">
              <a:cs typeface="2  Nazanin" pitchFamily="2" charset="-78"/>
            </a:endParaRPr>
          </a:p>
          <a:p>
            <a:pPr lvl="0" algn="r" rtl="1"/>
            <a:r>
              <a:rPr lang="fa-IR" dirty="0" smtClean="0">
                <a:cs typeface="2  Nazanin" pitchFamily="2" charset="-78"/>
              </a:rPr>
              <a:t>كنترل سطوح پشتي بيمار از نظر سوختگي و ساير آسيب ها</a:t>
            </a:r>
            <a:endParaRPr lang="en-US" dirty="0" smtClean="0">
              <a:cs typeface="2  Nazanin" pitchFamily="2" charset="-78"/>
            </a:endParaRPr>
          </a:p>
          <a:p>
            <a:pPr algn="r" rtl="1"/>
            <a:r>
              <a:rPr lang="en-US" b="1" dirty="0" smtClean="0">
                <a:cs typeface="2  Nazanin" pitchFamily="2" charset="-78"/>
              </a:rPr>
              <a:t>F</a:t>
            </a:r>
            <a:r>
              <a:rPr lang="fa-IR" dirty="0" smtClean="0">
                <a:cs typeface="2  Nazanin" pitchFamily="2" charset="-78"/>
              </a:rPr>
              <a:t>  : كنترل مايعات</a:t>
            </a:r>
            <a:endParaRPr lang="en-US" dirty="0" smtClean="0">
              <a:cs typeface="2  Nazanin" pitchFamily="2" charset="-78"/>
            </a:endParaRPr>
          </a:p>
          <a:p>
            <a:pPr lvl="0" algn="r" rtl="1"/>
            <a:r>
              <a:rPr lang="fa-IR" dirty="0" smtClean="0">
                <a:cs typeface="2  Nazanin" pitchFamily="2" charset="-78"/>
              </a:rPr>
              <a:t>جبران مايعات براي بيماران كودك كه سوختگي بيش از 10% دارند و براي بالغيني كه بيش از 15% سوختگي دارند ، لازم است</a:t>
            </a:r>
            <a:r>
              <a:rPr lang="fa-IR" b="1" dirty="0" smtClean="0">
                <a:cs typeface="2  Nazanin" pitchFamily="2" charset="-78"/>
              </a:rPr>
              <a:t> . </a:t>
            </a:r>
            <a:endParaRPr lang="en-US" dirty="0" smtClean="0">
              <a:cs typeface="2  Nazanin" pitchFamily="2" charset="-78"/>
            </a:endParaRPr>
          </a:p>
          <a:p>
            <a:pPr algn="r"/>
            <a:endParaRPr lang="en-US" dirty="0">
              <a:cs typeface="2  Nazanin"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71480"/>
            <a:ext cx="8229600" cy="5435811"/>
          </a:xfrm>
        </p:spPr>
        <p:txBody>
          <a:bodyPr>
            <a:normAutofit fontScale="92500" lnSpcReduction="20000"/>
          </a:bodyPr>
          <a:lstStyle/>
          <a:p>
            <a:pPr lvl="0" algn="r" rtl="1"/>
            <a:r>
              <a:rPr lang="fa-IR" dirty="0" smtClean="0">
                <a:solidFill>
                  <a:srgbClr val="7030A0"/>
                </a:solidFill>
                <a:cs typeface="2  Nazanin" pitchFamily="2" charset="-78"/>
              </a:rPr>
              <a:t>تخمين ناحيه سوختگي با استفاده از قانون 9  ( </a:t>
            </a:r>
            <a:r>
              <a:rPr lang="en-US" dirty="0" smtClean="0">
                <a:solidFill>
                  <a:srgbClr val="7030A0"/>
                </a:solidFill>
                <a:cs typeface="2  Nazanin" pitchFamily="2" charset="-78"/>
              </a:rPr>
              <a:t>Nine Rule</a:t>
            </a:r>
            <a:r>
              <a:rPr lang="fa-IR" dirty="0" smtClean="0">
                <a:solidFill>
                  <a:srgbClr val="7030A0"/>
                </a:solidFill>
                <a:cs typeface="2  Nazanin" pitchFamily="2" charset="-78"/>
              </a:rPr>
              <a:t>  </a:t>
            </a:r>
            <a:r>
              <a:rPr lang="fa-IR" dirty="0" smtClean="0">
                <a:cs typeface="2  Nazanin" pitchFamily="2" charset="-78"/>
              </a:rPr>
              <a:t>) . </a:t>
            </a:r>
          </a:p>
          <a:p>
            <a:pPr lvl="0" algn="r" rtl="1"/>
            <a:r>
              <a:rPr lang="fa-IR" dirty="0" smtClean="0">
                <a:cs typeface="2  Nazanin" pitchFamily="2" charset="-78"/>
              </a:rPr>
              <a:t>براي سوختگي هاي كوچكتر ، سطح كف دست و انگشتان خود بيمار را بعنوان</a:t>
            </a:r>
            <a:r>
              <a:rPr lang="en-US" dirty="0" smtClean="0">
                <a:cs typeface="2  Nazanin" pitchFamily="2" charset="-78"/>
              </a:rPr>
              <a:t>TBSA :1%</a:t>
            </a:r>
            <a:r>
              <a:rPr lang="fa-IR" dirty="0" smtClean="0">
                <a:cs typeface="2  Nazanin" pitchFamily="2" charset="-78"/>
              </a:rPr>
              <a:t> در نظر گرفته و درصد سوختگي را محاسبه كنيد .در كودكان بين 1 تا 10 سال بازاي هر سال  1% از سر كم و نيم درصد به هر پا اضافه كنيد .</a:t>
            </a:r>
            <a:endParaRPr lang="en-US" dirty="0" smtClean="0">
              <a:cs typeface="2  Nazanin" pitchFamily="2" charset="-78"/>
            </a:endParaRPr>
          </a:p>
          <a:p>
            <a:pPr lvl="0" algn="r" rtl="1"/>
            <a:r>
              <a:rPr lang="fa-IR" dirty="0" smtClean="0">
                <a:cs typeface="2  Nazanin" pitchFamily="2" charset="-78"/>
              </a:rPr>
              <a:t>كف دست هر انسلن تقريبا" 1% مساحت بدن را تشكيل مي دهد . بنابراين براي سوختگي هاي با وسعت كم ، اندازه كف ذست فرد اسيب ديده براي تعيين درصد سوختگي استفاده ميشود.</a:t>
            </a:r>
            <a:endParaRPr lang="en-US" dirty="0" smtClean="0">
              <a:cs typeface="2  Nazanin" pitchFamily="2" charset="-78"/>
            </a:endParaRPr>
          </a:p>
          <a:p>
            <a:pPr lvl="0" algn="r" rtl="1"/>
            <a:r>
              <a:rPr lang="fa-IR" dirty="0" smtClean="0">
                <a:cs typeface="2  Nazanin" pitchFamily="2" charset="-78"/>
              </a:rPr>
              <a:t>كنترل وزن بيمار</a:t>
            </a:r>
            <a:endParaRPr lang="en-US" dirty="0" smtClean="0">
              <a:cs typeface="2  Nazanin" pitchFamily="2" charset="-78"/>
            </a:endParaRPr>
          </a:p>
          <a:p>
            <a:pPr lvl="0" algn="r" rtl="1"/>
            <a:r>
              <a:rPr lang="fa-IR" dirty="0" smtClean="0">
                <a:cs typeface="2  Nazanin" pitchFamily="2" charset="-78"/>
              </a:rPr>
              <a:t>انجام آزمايشات اوليه </a:t>
            </a:r>
            <a:endParaRPr lang="en-US" dirty="0" smtClean="0">
              <a:cs typeface="2  Nazanin" pitchFamily="2" charset="-78"/>
            </a:endParaRPr>
          </a:p>
          <a:p>
            <a:pPr lvl="0" algn="r" rtl="1"/>
            <a:r>
              <a:rPr lang="fa-IR" dirty="0" smtClean="0">
                <a:cs typeface="2  Nazanin" pitchFamily="2" charset="-78"/>
              </a:rPr>
              <a:t>گرفتن </a:t>
            </a:r>
            <a:r>
              <a:rPr lang="en-US" dirty="0" smtClean="0">
                <a:cs typeface="2  Nazanin" pitchFamily="2" charset="-78"/>
              </a:rPr>
              <a:t>IV Line</a:t>
            </a:r>
          </a:p>
          <a:p>
            <a:pPr lvl="0" algn="r" rtl="1"/>
            <a:r>
              <a:rPr lang="fa-IR" dirty="0" smtClean="0">
                <a:cs typeface="2  Nazanin" pitchFamily="2" charset="-78"/>
              </a:rPr>
              <a:t>احياي مايعات با استفاده از قانون پاركلند </a:t>
            </a:r>
          </a:p>
          <a:p>
            <a:pPr lvl="0" algn="r" rtl="1"/>
            <a:r>
              <a:rPr lang="en-US" sz="3900" dirty="0" smtClean="0">
                <a:cs typeface="2  Nazanin" pitchFamily="2" charset="-78"/>
              </a:rPr>
              <a:t>TBSA % </a:t>
            </a:r>
            <a:r>
              <a:rPr lang="en-US" sz="3900" dirty="0" smtClean="0">
                <a:solidFill>
                  <a:srgbClr val="FF0000"/>
                </a:solidFill>
                <a:cs typeface="2  Nazanin" pitchFamily="2" charset="-78"/>
              </a:rPr>
              <a:t>×</a:t>
            </a:r>
            <a:r>
              <a:rPr lang="en-US" sz="3900" dirty="0" smtClean="0">
                <a:cs typeface="2  Nazanin" pitchFamily="2" charset="-78"/>
              </a:rPr>
              <a:t> 4ml </a:t>
            </a:r>
            <a:r>
              <a:rPr lang="en-US" sz="3900" dirty="0" smtClean="0">
                <a:solidFill>
                  <a:srgbClr val="FF0000"/>
                </a:solidFill>
                <a:cs typeface="2  Nazanin" pitchFamily="2" charset="-78"/>
              </a:rPr>
              <a:t>×</a:t>
            </a:r>
            <a:r>
              <a:rPr lang="en-US" sz="3900" dirty="0" smtClean="0">
                <a:cs typeface="2  Nazanin" pitchFamily="2" charset="-78"/>
              </a:rPr>
              <a:t> B.W (kg ) </a:t>
            </a:r>
          </a:p>
          <a:p>
            <a:pPr algn="r" rtl="1"/>
            <a:r>
              <a:rPr lang="fa-IR" dirty="0" smtClean="0">
                <a:cs typeface="2  Nazanin" pitchFamily="2" charset="-78"/>
              </a:rPr>
              <a:t>½ ميزان سرم  8  ساعت اول         </a:t>
            </a:r>
            <a:endParaRPr lang="en-US" dirty="0" smtClean="0">
              <a:cs typeface="2  Nazanin" pitchFamily="2" charset="-78"/>
            </a:endParaRPr>
          </a:p>
          <a:p>
            <a:pPr algn="r" rtl="1"/>
            <a:r>
              <a:rPr lang="fa-IR" dirty="0" smtClean="0">
                <a:cs typeface="2  Nazanin" pitchFamily="2" charset="-78"/>
              </a:rPr>
              <a:t>½ ميزان سرم 16 ساعت دوم</a:t>
            </a:r>
            <a:endParaRPr lang="en-US" dirty="0" smtClean="0">
              <a:cs typeface="2  Nazanin" pitchFamily="2" charset="-78"/>
            </a:endParaRPr>
          </a:p>
          <a:p>
            <a:pPr algn="r"/>
            <a:endParaRPr lang="en-US" dirty="0">
              <a:cs typeface="2  Nazanin" pitchFamily="2" charset="-78"/>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221</TotalTime>
  <Words>1268</Words>
  <Application>Microsoft Office PowerPoint</Application>
  <PresentationFormat>On-screen Show (4:3)</PresentationFormat>
  <Paragraphs>161</Paragraphs>
  <Slides>20</Slides>
  <Notes>0</Notes>
  <HiddenSlides>1</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20</vt:i4>
      </vt:variant>
    </vt:vector>
  </HeadingPairs>
  <TitlesOfParts>
    <vt:vector size="34" baseType="lpstr">
      <vt:lpstr>2  Aseman</vt:lpstr>
      <vt:lpstr>2  Badr</vt:lpstr>
      <vt:lpstr>2  Baran</vt:lpstr>
      <vt:lpstr>2  Nazanin</vt:lpstr>
      <vt:lpstr>Arial</vt:lpstr>
      <vt:lpstr>B Nazanin</vt:lpstr>
      <vt:lpstr>B Titr</vt:lpstr>
      <vt:lpstr>Calibri</vt:lpstr>
      <vt:lpstr>Constantia</vt:lpstr>
      <vt:lpstr>Majalla UI</vt:lpstr>
      <vt:lpstr>Traditional Arabic</vt:lpstr>
      <vt:lpstr>Wingdings</vt:lpstr>
      <vt:lpstr>Wingdings 2</vt:lpstr>
      <vt:lpstr>Flow</vt:lpstr>
      <vt:lpstr>به نام خداوند جاویدان</vt:lpstr>
      <vt:lpstr>اصول اوليه درمان سوختگي</vt:lpstr>
      <vt:lpstr>Burnسوختگي سوختگي آسيبي است كه در اثر گرما ،تابش ، ساييدگي و مواد شيميايي ايجاد مي شود .سوختگي به انواع شيميايي،تماسي ،الكتريكي ، تابشي ، تشعشعي ، مالشي ، رادياسيون ، گرمايي و با مايع سوزاننده تقسيم بندي مي شود .</vt:lpstr>
      <vt:lpstr>فيزيوپاتولو‍‍‍‍‍‍‍‍ژي آسيب سوختگي : </vt:lpstr>
      <vt:lpstr>اقدامات حمايتي اوليه در زخم سوختگي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الگوریتم مدیریت بیمار سوخته در بخش اورژانس</vt:lpstr>
      <vt:lpstr>PowerPoint Presentation</vt:lpstr>
      <vt:lpstr>PowerPoint Presentation</vt:lpstr>
      <vt:lpstr>PowerPoint Presentation</vt:lpstr>
      <vt:lpstr>الگوریتم تصمیم گیری برای پانسمان زخم سوختگی </vt:lpstr>
      <vt:lpstr>PowerPoint Presentation</vt:lpstr>
      <vt:lpstr>PowerPoint Presentation</vt:lpstr>
    </vt:vector>
  </TitlesOfParts>
  <Company>MRT www.Win2Farsi.com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خداوند جاویدان</dc:title>
  <dc:creator>MRT</dc:creator>
  <cp:lastModifiedBy>user</cp:lastModifiedBy>
  <cp:revision>81</cp:revision>
  <dcterms:created xsi:type="dcterms:W3CDTF">2012-12-27T17:01:45Z</dcterms:created>
  <dcterms:modified xsi:type="dcterms:W3CDTF">2020-05-19T20:19:41Z</dcterms:modified>
</cp:coreProperties>
</file>